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9" r:id="rId4"/>
    <p:sldId id="294" r:id="rId5"/>
    <p:sldId id="276" r:id="rId6"/>
    <p:sldId id="285" r:id="rId7"/>
    <p:sldId id="280" r:id="rId8"/>
    <p:sldId id="269" r:id="rId9"/>
    <p:sldId id="295" r:id="rId10"/>
    <p:sldId id="287" r:id="rId11"/>
    <p:sldId id="288" r:id="rId12"/>
    <p:sldId id="292" r:id="rId13"/>
    <p:sldId id="293" r:id="rId14"/>
    <p:sldId id="290" r:id="rId15"/>
  </p:sldIdLst>
  <p:sldSz cx="10801350" cy="10801350"/>
  <p:notesSz cx="6858000" cy="9144000"/>
  <p:defaultTextStyle>
    <a:defPPr>
      <a:defRPr lang="es-PE"/>
    </a:defPPr>
    <a:lvl1pPr marL="0" algn="l" defTabSz="123421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17109" algn="l" defTabSz="123421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34218" algn="l" defTabSz="123421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851327" algn="l" defTabSz="123421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468436" algn="l" defTabSz="123421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085545" algn="l" defTabSz="123421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702654" algn="l" defTabSz="123421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319762" algn="l" defTabSz="123421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4936871" algn="l" defTabSz="123421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469" y="34"/>
      </p:cViewPr>
      <p:guideLst>
        <p:guide orient="horz" pos="3402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10102" y="3355423"/>
            <a:ext cx="9181148" cy="23152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620206" y="6120767"/>
            <a:ext cx="7560945" cy="2760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7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3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51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68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85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702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197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36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12215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57995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3233" y="6940870"/>
            <a:ext cx="9181148" cy="2145268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53233" y="4578075"/>
            <a:ext cx="9181148" cy="2362795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710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3421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5132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684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8554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7026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31976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93687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5083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40069" y="2520316"/>
            <a:ext cx="4770596" cy="712839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90687" y="2520316"/>
            <a:ext cx="4770596" cy="712839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7867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0068" y="2417805"/>
            <a:ext cx="4772472" cy="100762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7109" indent="0">
              <a:buNone/>
              <a:defRPr sz="2700" b="1"/>
            </a:lvl2pPr>
            <a:lvl3pPr marL="1234218" indent="0">
              <a:buNone/>
              <a:defRPr sz="2500" b="1"/>
            </a:lvl3pPr>
            <a:lvl4pPr marL="1851327" indent="0">
              <a:buNone/>
              <a:defRPr sz="2200" b="1"/>
            </a:lvl4pPr>
            <a:lvl5pPr marL="2468436" indent="0">
              <a:buNone/>
              <a:defRPr sz="2200" b="1"/>
            </a:lvl5pPr>
            <a:lvl6pPr marL="3085545" indent="0">
              <a:buNone/>
              <a:defRPr sz="2200" b="1"/>
            </a:lvl6pPr>
            <a:lvl7pPr marL="3702654" indent="0">
              <a:buNone/>
              <a:defRPr sz="2200" b="1"/>
            </a:lvl7pPr>
            <a:lvl8pPr marL="4319762" indent="0">
              <a:buNone/>
              <a:defRPr sz="2200" b="1"/>
            </a:lvl8pPr>
            <a:lvl9pPr marL="4936871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0068" y="3425430"/>
            <a:ext cx="4772472" cy="622327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486938" y="2417805"/>
            <a:ext cx="4774346" cy="100762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7109" indent="0">
              <a:buNone/>
              <a:defRPr sz="2700" b="1"/>
            </a:lvl2pPr>
            <a:lvl3pPr marL="1234218" indent="0">
              <a:buNone/>
              <a:defRPr sz="2500" b="1"/>
            </a:lvl3pPr>
            <a:lvl4pPr marL="1851327" indent="0">
              <a:buNone/>
              <a:defRPr sz="2200" b="1"/>
            </a:lvl4pPr>
            <a:lvl5pPr marL="2468436" indent="0">
              <a:buNone/>
              <a:defRPr sz="2200" b="1"/>
            </a:lvl5pPr>
            <a:lvl6pPr marL="3085545" indent="0">
              <a:buNone/>
              <a:defRPr sz="2200" b="1"/>
            </a:lvl6pPr>
            <a:lvl7pPr marL="3702654" indent="0">
              <a:buNone/>
              <a:defRPr sz="2200" b="1"/>
            </a:lvl7pPr>
            <a:lvl8pPr marL="4319762" indent="0">
              <a:buNone/>
              <a:defRPr sz="2200" b="1"/>
            </a:lvl8pPr>
            <a:lvl9pPr marL="4936871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486938" y="3425430"/>
            <a:ext cx="4774346" cy="622327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0966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20484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8478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0069" y="430055"/>
            <a:ext cx="3553570" cy="183022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23032" y="430056"/>
            <a:ext cx="6038255" cy="9218654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40069" y="2260285"/>
            <a:ext cx="3553570" cy="7388425"/>
          </a:xfrm>
        </p:spPr>
        <p:txBody>
          <a:bodyPr/>
          <a:lstStyle>
            <a:lvl1pPr marL="0" indent="0">
              <a:buNone/>
              <a:defRPr sz="1900"/>
            </a:lvl1pPr>
            <a:lvl2pPr marL="617109" indent="0">
              <a:buNone/>
              <a:defRPr sz="1600"/>
            </a:lvl2pPr>
            <a:lvl3pPr marL="1234218" indent="0">
              <a:buNone/>
              <a:defRPr sz="1400"/>
            </a:lvl3pPr>
            <a:lvl4pPr marL="1851327" indent="0">
              <a:buNone/>
              <a:defRPr sz="1300"/>
            </a:lvl4pPr>
            <a:lvl5pPr marL="2468436" indent="0">
              <a:buNone/>
              <a:defRPr sz="1300"/>
            </a:lvl5pPr>
            <a:lvl6pPr marL="3085545" indent="0">
              <a:buNone/>
              <a:defRPr sz="1300"/>
            </a:lvl6pPr>
            <a:lvl7pPr marL="3702654" indent="0">
              <a:buNone/>
              <a:defRPr sz="1300"/>
            </a:lvl7pPr>
            <a:lvl8pPr marL="4319762" indent="0">
              <a:buNone/>
              <a:defRPr sz="1300"/>
            </a:lvl8pPr>
            <a:lvl9pPr marL="4936871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0465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17141" y="7560946"/>
            <a:ext cx="6480810" cy="892613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117141" y="965121"/>
            <a:ext cx="6480810" cy="6480810"/>
          </a:xfrm>
        </p:spPr>
        <p:txBody>
          <a:bodyPr/>
          <a:lstStyle>
            <a:lvl1pPr marL="0" indent="0">
              <a:buNone/>
              <a:defRPr sz="4300"/>
            </a:lvl1pPr>
            <a:lvl2pPr marL="617109" indent="0">
              <a:buNone/>
              <a:defRPr sz="3800"/>
            </a:lvl2pPr>
            <a:lvl3pPr marL="1234218" indent="0">
              <a:buNone/>
              <a:defRPr sz="3200"/>
            </a:lvl3pPr>
            <a:lvl4pPr marL="1851327" indent="0">
              <a:buNone/>
              <a:defRPr sz="2700"/>
            </a:lvl4pPr>
            <a:lvl5pPr marL="2468436" indent="0">
              <a:buNone/>
              <a:defRPr sz="2700"/>
            </a:lvl5pPr>
            <a:lvl6pPr marL="3085545" indent="0">
              <a:buNone/>
              <a:defRPr sz="2700"/>
            </a:lvl6pPr>
            <a:lvl7pPr marL="3702654" indent="0">
              <a:buNone/>
              <a:defRPr sz="2700"/>
            </a:lvl7pPr>
            <a:lvl8pPr marL="4319762" indent="0">
              <a:buNone/>
              <a:defRPr sz="2700"/>
            </a:lvl8pPr>
            <a:lvl9pPr marL="4936871" indent="0">
              <a:buNone/>
              <a:defRPr sz="27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117141" y="8453559"/>
            <a:ext cx="6480810" cy="1267658"/>
          </a:xfrm>
        </p:spPr>
        <p:txBody>
          <a:bodyPr/>
          <a:lstStyle>
            <a:lvl1pPr marL="0" indent="0">
              <a:buNone/>
              <a:defRPr sz="1900"/>
            </a:lvl1pPr>
            <a:lvl2pPr marL="617109" indent="0">
              <a:buNone/>
              <a:defRPr sz="1600"/>
            </a:lvl2pPr>
            <a:lvl3pPr marL="1234218" indent="0">
              <a:buNone/>
              <a:defRPr sz="1400"/>
            </a:lvl3pPr>
            <a:lvl4pPr marL="1851327" indent="0">
              <a:buNone/>
              <a:defRPr sz="1300"/>
            </a:lvl4pPr>
            <a:lvl5pPr marL="2468436" indent="0">
              <a:buNone/>
              <a:defRPr sz="1300"/>
            </a:lvl5pPr>
            <a:lvl6pPr marL="3085545" indent="0">
              <a:buNone/>
              <a:defRPr sz="1300"/>
            </a:lvl6pPr>
            <a:lvl7pPr marL="3702654" indent="0">
              <a:buNone/>
              <a:defRPr sz="1300"/>
            </a:lvl7pPr>
            <a:lvl8pPr marL="4319762" indent="0">
              <a:buNone/>
              <a:defRPr sz="1300"/>
            </a:lvl8pPr>
            <a:lvl9pPr marL="4936871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26207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19858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830979" y="432556"/>
            <a:ext cx="2430304" cy="921615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40072" y="432556"/>
            <a:ext cx="7110889" cy="921615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503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540071" y="432556"/>
            <a:ext cx="9721215" cy="1800225"/>
          </a:xfrm>
          <a:prstGeom prst="rect">
            <a:avLst/>
          </a:prstGeom>
        </p:spPr>
        <p:txBody>
          <a:bodyPr vert="horz" lIns="123422" tIns="61711" rIns="123422" bIns="61711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0071" y="2520316"/>
            <a:ext cx="9721215" cy="7128392"/>
          </a:xfrm>
          <a:prstGeom prst="rect">
            <a:avLst/>
          </a:prstGeom>
        </p:spPr>
        <p:txBody>
          <a:bodyPr vert="horz" lIns="123422" tIns="61711" rIns="123422" bIns="6171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540068" y="10011254"/>
            <a:ext cx="2520315" cy="575072"/>
          </a:xfrm>
          <a:prstGeom prst="rect">
            <a:avLst/>
          </a:prstGeom>
        </p:spPr>
        <p:txBody>
          <a:bodyPr vert="horz" lIns="123422" tIns="61711" rIns="123422" bIns="61711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425F8-2D22-47AF-BA0D-00F4F8DEF6D1}" type="datetimeFigureOut">
              <a:rPr lang="es-PE" smtClean="0"/>
              <a:t>08/02/2019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690462" y="10011254"/>
            <a:ext cx="3420428" cy="575072"/>
          </a:xfrm>
          <a:prstGeom prst="rect">
            <a:avLst/>
          </a:prstGeom>
        </p:spPr>
        <p:txBody>
          <a:bodyPr vert="horz" lIns="123422" tIns="61711" rIns="123422" bIns="61711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740971" y="10011254"/>
            <a:ext cx="2520315" cy="575072"/>
          </a:xfrm>
          <a:prstGeom prst="rect">
            <a:avLst/>
          </a:prstGeom>
        </p:spPr>
        <p:txBody>
          <a:bodyPr vert="horz" lIns="123422" tIns="61711" rIns="123422" bIns="61711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B544F-36FD-42D4-AC89-8F9C1C51360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132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34218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2833" indent="-462833" algn="l" defTabSz="1234218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02803" indent="-385694" algn="l" defTabSz="1234218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42773" indent="-308555" algn="l" defTabSz="123421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59881" indent="-308555" algn="l" defTabSz="1234218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76990" indent="-308555" algn="l" defTabSz="1234218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94099" indent="-308555" algn="l" defTabSz="123421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11208" indent="-308555" algn="l" defTabSz="123421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28317" indent="-308555" algn="l" defTabSz="123421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45426" indent="-308555" algn="l" defTabSz="123421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123421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17109" algn="l" defTabSz="123421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34218" algn="l" defTabSz="123421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851327" algn="l" defTabSz="123421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436" algn="l" defTabSz="123421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085545" algn="l" defTabSz="123421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02654" algn="l" defTabSz="123421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19762" algn="l" defTabSz="123421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936871" algn="l" defTabSz="123421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21" Type="http://schemas.openxmlformats.org/officeDocument/2006/relationships/image" Target="../media/image38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8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goo.gl/maps/SeDC1rt6sMy" TargetMode="External"/><Relationship Id="rId3" Type="http://schemas.openxmlformats.org/officeDocument/2006/relationships/hyperlink" Target="https://goo.gl/maps/TNdzuNRP8NL2" TargetMode="External"/><Relationship Id="rId7" Type="http://schemas.openxmlformats.org/officeDocument/2006/relationships/image" Target="../media/image37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hyperlink" Target="https://www.youtube.com/watch?v=e0KDfOTpxIU" TargetMode="External"/><Relationship Id="rId4" Type="http://schemas.openxmlformats.org/officeDocument/2006/relationships/image" Target="../media/image43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mailto:hola@escueladeemprendedores.pe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3" y="72083"/>
            <a:ext cx="10657259" cy="1065725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23" y="2448347"/>
            <a:ext cx="1728192" cy="172819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1" y="7160224"/>
            <a:ext cx="2446922" cy="3353019"/>
          </a:xfrm>
          <a:prstGeom prst="rect">
            <a:avLst/>
          </a:prstGeom>
        </p:spPr>
      </p:pic>
      <p:sp>
        <p:nvSpPr>
          <p:cNvPr id="8" name="CuadroTexto 2"/>
          <p:cNvSpPr txBox="1"/>
          <p:nvPr/>
        </p:nvSpPr>
        <p:spPr>
          <a:xfrm>
            <a:off x="6912843" y="864171"/>
            <a:ext cx="360162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PE"/>
            </a:defPPr>
            <a:lvl1pPr marL="0" algn="l" defTabSz="1234218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7109" algn="l" defTabSz="1234218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4218" algn="l" defTabSz="1234218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51327" algn="l" defTabSz="1234218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436" algn="l" defTabSz="1234218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85545" algn="l" defTabSz="1234218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02654" algn="l" defTabSz="1234218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9762" algn="l" defTabSz="1234218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36871" algn="l" defTabSz="1234218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i="1" dirty="0" smtClean="0">
                <a:solidFill>
                  <a:schemeClr val="bg1">
                    <a:lumMod val="75000"/>
                  </a:schemeClr>
                </a:solidFill>
              </a:rPr>
              <a:t>Aprender para Emprender</a:t>
            </a:r>
            <a:endParaRPr lang="es-PE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94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" y="144090"/>
            <a:ext cx="10585177" cy="10585177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92163" y="2232323"/>
            <a:ext cx="9361040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22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¿Quieres aprender </a:t>
            </a:r>
            <a:r>
              <a:rPr lang="es-PE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 desarrollar el sitio web de tu negocio? </a:t>
            </a:r>
            <a:r>
              <a:rPr lang="es-PE" sz="2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CMS Web Empresas lanza el primer Curso Profesional de Joomla, enfocado hacia el Marketing Digital y Emprendimiento de negocios. El curso está desarrollado y va dirigido hacia todos aquellos emprendedores  que deseen tener presencia por medio  de un sitio web administrable, optimizado y enfocado hacia la venta de productos por internet. </a:t>
            </a:r>
          </a:p>
          <a:p>
            <a:pPr algn="just"/>
            <a:endParaRPr lang="es-PE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es-PE" sz="2200" dirty="0" smtClean="0">
                <a:solidFill>
                  <a:schemeClr val="bg1">
                    <a:lumMod val="50000"/>
                  </a:schemeClr>
                </a:solidFill>
              </a:rPr>
              <a:t>Es muy </a:t>
            </a:r>
            <a:r>
              <a:rPr lang="es-PE" sz="2200" dirty="0">
                <a:solidFill>
                  <a:schemeClr val="bg1">
                    <a:lumMod val="50000"/>
                  </a:schemeClr>
                </a:solidFill>
              </a:rPr>
              <a:t>importante aprender a desarrollar un Sitio Web con un buen diseño, pero en la actualidad esto ya no es suficiente. Para cumplir los objetivos planteados en las empresas y el posicionamiento deseado en internet, se debe de conocer también acerca de marketing digital y saber aplicar adecuadamente las estrategias que mejor se adapten a nuestro negocio, incrementando las conversiones y el posicionamiento de nuestra marca en la red.</a:t>
            </a:r>
          </a:p>
          <a:p>
            <a:pPr algn="just"/>
            <a:endParaRPr lang="es-PE" sz="2400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endParaRPr lang="es-PE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549" y="7972355"/>
            <a:ext cx="3348331" cy="261289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" y="6881033"/>
            <a:ext cx="2808313" cy="384823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268327" y="7460441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800" i="1" dirty="0">
                <a:solidFill>
                  <a:schemeClr val="bg1">
                    <a:lumMod val="50000"/>
                  </a:schemeClr>
                </a:solidFill>
              </a:rPr>
              <a:t>“Si tú no trabajas por tus sueños, alguien te contratará para que trabajes por los suyos” </a:t>
            </a:r>
            <a:r>
              <a:rPr lang="es-PE" sz="1800" dirty="0" smtClean="0">
                <a:solidFill>
                  <a:schemeClr val="bg1">
                    <a:lumMod val="50000"/>
                  </a:schemeClr>
                </a:solidFill>
              </a:rPr>
              <a:t>Steve Jobs</a:t>
            </a:r>
            <a:endParaRPr lang="es-PE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24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Rogger\Joomla\3Joomla-2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99" y="0"/>
            <a:ext cx="10513168" cy="1051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Rectángulo"/>
          <p:cNvSpPr/>
          <p:nvPr/>
        </p:nvSpPr>
        <p:spPr>
          <a:xfrm>
            <a:off x="648147" y="6336779"/>
            <a:ext cx="943304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es-PE" sz="2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Instalación y configuración del Sistema </a:t>
            </a:r>
            <a:r>
              <a:rPr lang="es-PE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Joomla</a:t>
            </a:r>
            <a:endParaRPr lang="es-PE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Trabajo con plantillas profesionales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Gestión de menús</a:t>
            </a:r>
            <a:endParaRPr lang="es-PE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Gestión de contenidos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Estructura web profesional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Optimización SEO</a:t>
            </a:r>
            <a:endParaRPr lang="es-PE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Gestión de usuarios del sistema</a:t>
            </a:r>
            <a:endParaRPr lang="es-PE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Creación web en base a necesidades del cliente </a:t>
            </a:r>
            <a:endParaRPr lang="es-PE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es-PE" sz="2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979" y="6613799"/>
            <a:ext cx="2376338" cy="33953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139" y="201143"/>
            <a:ext cx="93610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Rogger\EmailMarketing\4Email-2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83" y="144675"/>
            <a:ext cx="10485785" cy="10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2670315" y="1562648"/>
            <a:ext cx="7416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Aplicamos </a:t>
            </a: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una moderna metodología de 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aprendizaje </a:t>
            </a: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donde el alumno tiene metas que cumplir y el desarrollo de un 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proyecto </a:t>
            </a: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donde 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pondrá en </a:t>
            </a: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práctica los conocimientos que adquiere en el curso, siempre guiado, orientado y supervisado por el profesor de turno. </a:t>
            </a:r>
          </a:p>
        </p:txBody>
      </p:sp>
      <p:pic>
        <p:nvPicPr>
          <p:cNvPr id="12" name="Picture 3" descr="C:\Users\brandom\Desktop\icon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837" y="3181330"/>
            <a:ext cx="1367856" cy="1243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 descr="C:\Users\brandom\Desktop\icon0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61" y="5283470"/>
            <a:ext cx="1156372" cy="1022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1" descr="C:\Users\brandom\Desktop\icon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315" y="8353003"/>
            <a:ext cx="1216451" cy="105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12 CuadroTexto"/>
          <p:cNvSpPr txBox="1"/>
          <p:nvPr/>
        </p:nvSpPr>
        <p:spPr>
          <a:xfrm>
            <a:off x="4348024" y="8057020"/>
            <a:ext cx="5869674" cy="2033268"/>
          </a:xfrm>
          <a:prstGeom prst="rect">
            <a:avLst/>
          </a:prstGeom>
          <a:noFill/>
        </p:spPr>
        <p:txBody>
          <a:bodyPr wrap="square" lIns="62883" tIns="31442" rIns="62883" bIns="31442">
            <a:spAutoFit/>
          </a:bodyPr>
          <a:lstStyle/>
          <a:p>
            <a:pPr algn="just">
              <a:defRPr/>
            </a:pPr>
            <a:r>
              <a:rPr lang="es-PE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Modalidades: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P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Curso Presencial  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(Máximo 6 alumnos)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Curso Virtual  (Acceso a videos)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Curso Privado (Para un único alumno)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Capacitación para empresas (In </a:t>
            </a:r>
            <a:r>
              <a:rPr lang="es-P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House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Asesoría para Emprendedores</a:t>
            </a:r>
            <a:endParaRPr lang="es-P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9 CuadroTexto"/>
          <p:cNvSpPr txBox="1"/>
          <p:nvPr/>
        </p:nvSpPr>
        <p:spPr>
          <a:xfrm>
            <a:off x="4348024" y="5166001"/>
            <a:ext cx="5688633" cy="2895042"/>
          </a:xfrm>
          <a:prstGeom prst="rect">
            <a:avLst/>
          </a:prstGeom>
          <a:noFill/>
        </p:spPr>
        <p:txBody>
          <a:bodyPr wrap="square" lIns="62883" tIns="31442" rIns="62883" bIns="31442">
            <a:spAutoFit/>
          </a:bodyPr>
          <a:lstStyle/>
          <a:p>
            <a:pPr algn="just">
              <a:defRPr/>
            </a:pPr>
            <a:r>
              <a:rPr lang="es-PE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Recursos </a:t>
            </a:r>
            <a:r>
              <a:rPr lang="es-P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Extra: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iapositivas del clase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Cuaderno de ejercicios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Acceso al Aula Virtual (actualizaciones de por vida)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Videos de todo el curso (Para repasar temas)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Soporte y asesoría en Marketing Digital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Entrega </a:t>
            </a: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Certificado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es-PE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es-PE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6 CuadroTexto"/>
          <p:cNvSpPr txBox="1"/>
          <p:nvPr/>
        </p:nvSpPr>
        <p:spPr>
          <a:xfrm>
            <a:off x="4373573" y="3181330"/>
            <a:ext cx="5688633" cy="1956324"/>
          </a:xfrm>
          <a:prstGeom prst="rect">
            <a:avLst/>
          </a:prstGeom>
          <a:noFill/>
        </p:spPr>
        <p:txBody>
          <a:bodyPr wrap="square" lIns="62883" tIns="31442" rIns="62883" bIns="31442">
            <a:spAutoFit/>
          </a:bodyPr>
          <a:lstStyle/>
          <a:p>
            <a:pPr algn="just">
              <a:defRPr/>
            </a:pPr>
            <a:r>
              <a:rPr lang="es-PE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Sobre el Curso: </a:t>
            </a:r>
            <a:endParaRPr lang="es-PE" sz="2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algn="just"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El curso tiene una duración de 4 Semanas </a:t>
            </a:r>
          </a:p>
          <a:p>
            <a:pPr algn="just"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(4 clases presenciales de 3 horas c/u)</a:t>
            </a:r>
          </a:p>
          <a:p>
            <a:pPr algn="just"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Máximo 6 alumnos por clase (Personalizado)</a:t>
            </a:r>
          </a:p>
          <a:p>
            <a:pPr algn="just"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Garantía de satisfacción 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algn="just">
              <a:defRPr/>
            </a:pPr>
            <a:endParaRPr lang="es-PE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175" y="201143"/>
            <a:ext cx="1023068" cy="102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9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random\Desktop\Y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92" y="122711"/>
            <a:ext cx="10513168" cy="1054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792162" y="1518526"/>
            <a:ext cx="5184577" cy="3624386"/>
          </a:xfrm>
          <a:prstGeom prst="rect">
            <a:avLst/>
          </a:prstGeom>
          <a:noFill/>
        </p:spPr>
        <p:txBody>
          <a:bodyPr wrap="square" lIns="84134" tIns="42067" rIns="84134" bIns="42067">
            <a:spAutoFit/>
          </a:bodyPr>
          <a:lstStyle/>
          <a:p>
            <a:pPr>
              <a:defRPr/>
            </a:pP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Sesión </a:t>
            </a:r>
            <a:r>
              <a:rPr lang="es-PE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</a:t>
            </a: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: </a:t>
            </a:r>
            <a:r>
              <a:rPr lang="es-PE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Fundamentos</a:t>
            </a:r>
          </a:p>
          <a:p>
            <a:pPr>
              <a:defRPr/>
            </a:pPr>
            <a:r>
              <a:rPr lang="es-P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Desarrollo Web</a:t>
            </a:r>
            <a:endParaRPr lang="es-P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¿Qué es CMS? 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Ventajas de un Gestor de Contenidos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Desarrollo Web en Joomla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Recursos para la instalación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Tipos de Hosting (Recomendaciones)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Recomendaciones para un dominio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Cómo adquirir un dominio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Configuración de las </a:t>
            </a: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DNS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811729" y="1512243"/>
            <a:ext cx="5184577" cy="3562831"/>
          </a:xfrm>
          <a:prstGeom prst="rect">
            <a:avLst/>
          </a:prstGeom>
          <a:noFill/>
        </p:spPr>
        <p:txBody>
          <a:bodyPr wrap="square" lIns="84134" tIns="42067" rIns="84134" bIns="42067">
            <a:spAutoFit/>
          </a:bodyPr>
          <a:lstStyle/>
          <a:p>
            <a:pPr>
              <a:defRPr/>
            </a:pPr>
            <a:r>
              <a:rPr lang="es-PE" b="1" dirty="0" smtClean="0">
                <a:solidFill>
                  <a:schemeClr val="tx2">
                    <a:lumMod val="75000"/>
                  </a:schemeClr>
                </a:solidFill>
              </a:rPr>
              <a:t>Sesión III</a:t>
            </a: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: </a:t>
            </a:r>
            <a:r>
              <a:rPr lang="es-PE" dirty="0" smtClean="0">
                <a:solidFill>
                  <a:schemeClr val="tx2">
                    <a:lumMod val="75000"/>
                  </a:schemeClr>
                </a:solidFill>
              </a:rPr>
              <a:t>Plataforma</a:t>
            </a:r>
            <a:endParaRPr lang="es-PE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>
              <a:defRPr/>
            </a:pPr>
            <a:r>
              <a:rPr lang="es-PE" dirty="0" smtClean="0">
                <a:solidFill>
                  <a:schemeClr val="bg1">
                    <a:lumMod val="50000"/>
                  </a:schemeClr>
                </a:solidFill>
              </a:rPr>
              <a:t>Y </a:t>
            </a:r>
            <a:r>
              <a:rPr lang="es-PE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es-PE" dirty="0" smtClean="0">
                <a:solidFill>
                  <a:schemeClr val="bg1">
                    <a:lumMod val="50000"/>
                  </a:schemeClr>
                </a:solidFill>
              </a:rPr>
              <a:t>structura del Sitio</a:t>
            </a:r>
            <a:endParaRPr lang="es-PE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>
              <a:defRPr/>
            </a:pPr>
            <a:endParaRPr lang="es-PE" sz="16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Certificado SSL ( https://www )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Recuperar </a:t>
            </a: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contraseña por MySQL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Interfaz de usuario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Accesos del administrador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Idioma del Sitio y del administrador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Configuración global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Gestión de plantillas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Categorías y artículos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720192" y="5962405"/>
            <a:ext cx="4680520" cy="3685941"/>
          </a:xfrm>
          <a:prstGeom prst="rect">
            <a:avLst/>
          </a:prstGeom>
          <a:noFill/>
        </p:spPr>
        <p:txBody>
          <a:bodyPr wrap="square" lIns="84134" tIns="42067" rIns="84134" bIns="42067">
            <a:spAutoFit/>
          </a:bodyPr>
          <a:lstStyle/>
          <a:p>
            <a:pPr>
              <a:defRPr/>
            </a:pP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Sesión II:  </a:t>
            </a:r>
            <a:r>
              <a:rPr lang="es-PE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Configuraciones </a:t>
            </a:r>
            <a:endParaRPr lang="es-PE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es-P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Instalación de Joomla</a:t>
            </a:r>
          </a:p>
          <a:p>
            <a:pPr>
              <a:defRPr/>
            </a:pPr>
            <a:endParaRPr lang="es-PE" sz="2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Cpanel del </a:t>
            </a: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Hosting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Optimización del Hosting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Administración de archivos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Creación de correos corporativos </a:t>
            </a:r>
            <a:endParaRPr lang="es-PE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Gestionar WebMail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Base de Datos MySQL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Recomendaciones de Seguridad 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Instalación de plantilla profesional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5810976" y="5962405"/>
            <a:ext cx="468052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Clase IV: </a:t>
            </a:r>
            <a:r>
              <a:rPr lang="es-PE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Plantilla Profesional</a:t>
            </a:r>
            <a:endParaRPr lang="es-P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es-P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Y Página de Inicio</a:t>
            </a:r>
            <a:endParaRPr lang="es-P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endParaRPr lang="es-PE" sz="16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Estructura del </a:t>
            </a: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home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Cambiar logo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Modificar el </a:t>
            </a:r>
            <a:r>
              <a:rPr lang="es-PE" sz="2000" dirty="0" err="1" smtClean="0">
                <a:solidFill>
                  <a:schemeClr val="bg1">
                    <a:lumMod val="50000"/>
                  </a:schemeClr>
                </a:solidFill>
              </a:rPr>
              <a:t>favicon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Cabecera del sitio web</a:t>
            </a:r>
            <a:endParaRPr lang="es-PE" sz="2000" dirty="0"/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Estructura de página de </a:t>
            </a: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presentación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Page Builder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Posiciones de la plantilla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Secciones, bloques y módulos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endParaRPr lang="es-PE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070" y="9001075"/>
            <a:ext cx="2040188" cy="155344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139" y="201143"/>
            <a:ext cx="93610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7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random\Desktop\Y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92" y="122711"/>
            <a:ext cx="10513168" cy="1054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792162" y="1518526"/>
            <a:ext cx="5184577" cy="3932163"/>
          </a:xfrm>
          <a:prstGeom prst="rect">
            <a:avLst/>
          </a:prstGeom>
          <a:noFill/>
        </p:spPr>
        <p:txBody>
          <a:bodyPr wrap="square" lIns="84134" tIns="42067" rIns="84134" bIns="42067">
            <a:spAutoFit/>
          </a:bodyPr>
          <a:lstStyle/>
          <a:p>
            <a:pPr>
              <a:defRPr/>
            </a:pP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Sesión </a:t>
            </a:r>
            <a:r>
              <a:rPr lang="es-PE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V</a:t>
            </a: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: </a:t>
            </a:r>
            <a:r>
              <a:rPr lang="es-PE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Módulos</a:t>
            </a:r>
          </a:p>
          <a:p>
            <a:pPr>
              <a:defRPr/>
            </a:pPr>
            <a:r>
              <a:rPr lang="es-P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Y Gestión Multimedia</a:t>
            </a:r>
            <a:endParaRPr lang="es-P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Slider principal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Video de presentación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Gestor multimedia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Módulo de imagen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Botones dinámicos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Bloques de texto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Llamada a la acción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Pie de página</a:t>
            </a:r>
          </a:p>
          <a:p>
            <a:pPr>
              <a:defRPr/>
            </a:pP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811729" y="1512243"/>
            <a:ext cx="5184577" cy="4009107"/>
          </a:xfrm>
          <a:prstGeom prst="rect">
            <a:avLst/>
          </a:prstGeom>
          <a:noFill/>
        </p:spPr>
        <p:txBody>
          <a:bodyPr wrap="square" lIns="84134" tIns="42067" rIns="84134" bIns="42067">
            <a:spAutoFit/>
          </a:bodyPr>
          <a:lstStyle/>
          <a:p>
            <a:pPr>
              <a:defRPr/>
            </a:pPr>
            <a:r>
              <a:rPr lang="es-PE" b="1" dirty="0" smtClean="0">
                <a:solidFill>
                  <a:schemeClr val="tx2">
                    <a:lumMod val="75000"/>
                  </a:schemeClr>
                </a:solidFill>
              </a:rPr>
              <a:t>Clase III</a:t>
            </a: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: </a:t>
            </a:r>
            <a:r>
              <a:rPr lang="es-PE" dirty="0" smtClean="0">
                <a:solidFill>
                  <a:schemeClr val="tx2">
                    <a:lumMod val="75000"/>
                  </a:schemeClr>
                </a:solidFill>
              </a:rPr>
              <a:t>Páginas</a:t>
            </a:r>
            <a:endParaRPr lang="es-PE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>
              <a:defRPr/>
            </a:pPr>
            <a:r>
              <a:rPr lang="es-PE" dirty="0" smtClean="0">
                <a:solidFill>
                  <a:schemeClr val="bg1">
                    <a:lumMod val="50000"/>
                  </a:schemeClr>
                </a:solidFill>
              </a:rPr>
              <a:t>Y personalización de Bloques</a:t>
            </a:r>
            <a:endParaRPr lang="es-PE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>
              <a:defRPr/>
            </a:pP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Página de servicios 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Página de contactos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Formulario de contacto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Mapa de ubicación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Importar y exportar diseños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Personalizar diseños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Exportar bloques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Crear nuevas estructuras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endParaRPr lang="es-PE" dirty="0"/>
          </a:p>
        </p:txBody>
      </p:sp>
      <p:sp>
        <p:nvSpPr>
          <p:cNvPr id="12" name="11 CuadroTexto"/>
          <p:cNvSpPr txBox="1"/>
          <p:nvPr/>
        </p:nvSpPr>
        <p:spPr>
          <a:xfrm>
            <a:off x="720192" y="5962405"/>
            <a:ext cx="4680520" cy="4609271"/>
          </a:xfrm>
          <a:prstGeom prst="rect">
            <a:avLst/>
          </a:prstGeom>
          <a:noFill/>
        </p:spPr>
        <p:txBody>
          <a:bodyPr wrap="square" lIns="84134" tIns="42067" rIns="84134" bIns="42067">
            <a:spAutoFit/>
          </a:bodyPr>
          <a:lstStyle/>
          <a:p>
            <a:pPr>
              <a:defRPr/>
            </a:pP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Sesión VI:  </a:t>
            </a:r>
            <a:r>
              <a:rPr lang="es-PE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Gestión de Menú</a:t>
            </a:r>
            <a:endParaRPr lang="es-PE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es-P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Y Sub Menú </a:t>
            </a:r>
          </a:p>
          <a:p>
            <a:pPr>
              <a:defRPr/>
            </a:pPr>
            <a:endParaRPr lang="es-PE" sz="2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Estructura Web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Creación de Menú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Submenú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Personalización de estructura web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Estructura con </a:t>
            </a: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Page </a:t>
            </a: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Builder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Página de Sobre Nosotros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Módulos dinámicos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Proporción de bloques</a:t>
            </a:r>
          </a:p>
          <a:p>
            <a:pPr marL="262919" indent="-262919">
              <a:buFont typeface="Wingdings" pitchFamily="2" charset="2"/>
              <a:buChar char="Ø"/>
              <a:defRPr/>
            </a:pP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endParaRPr lang="es-PE" sz="2000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endParaRPr lang="es-PE" sz="2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5616699" y="5962405"/>
            <a:ext cx="468052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Clase IV: </a:t>
            </a:r>
            <a:r>
              <a:rPr lang="es-PE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Contenidos</a:t>
            </a:r>
            <a:endParaRPr lang="es-PE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es-PE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Y Sección de Blog</a:t>
            </a:r>
            <a:endParaRPr lang="es-P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endParaRPr lang="es-PE" sz="16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Categoría de contenidos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Gestión de artículos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Creación de Blog de noticias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Optimización SEO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P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Microdatos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Gestión de usuarios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Cuentas y privilegios 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Sistema de copias de seguridad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endParaRPr lang="es-PE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070" y="9001075"/>
            <a:ext cx="2040188" cy="155344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139" y="201143"/>
            <a:ext cx="93610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1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random\Desktop\Y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91" y="144091"/>
            <a:ext cx="10513243" cy="1051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792164" y="1407291"/>
            <a:ext cx="9433047" cy="4162995"/>
          </a:xfrm>
          <a:prstGeom prst="rect">
            <a:avLst/>
          </a:prstGeom>
          <a:noFill/>
        </p:spPr>
        <p:txBody>
          <a:bodyPr wrap="square" lIns="84134" tIns="42067" rIns="84134" bIns="42067">
            <a:spAutoFit/>
          </a:bodyPr>
          <a:lstStyle/>
          <a:p>
            <a:pPr>
              <a:defRPr/>
            </a:pP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BONOS EXTRA DE REGALO: </a:t>
            </a:r>
            <a:endParaRPr lang="es-PE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endParaRPr lang="es-PE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endParaRPr lang="es-PE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Hosting Gratis por todo 1 año (Ahorras 60 dólares)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Plantillas Web Profesionales (Ahorras 80 dólares)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Curso de PHP y MySQL </a:t>
            </a: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(Ahorras 50 dólares</a:t>
            </a: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s-PE" sz="2000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Acceso de por vida a los videos del curso y sus actualizaciones </a:t>
            </a: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(Ahorras </a:t>
            </a: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50 </a:t>
            </a:r>
            <a:r>
              <a:rPr lang="es-PE" sz="2000" dirty="0">
                <a:solidFill>
                  <a:schemeClr val="bg1">
                    <a:lumMod val="50000"/>
                  </a:schemeClr>
                </a:solidFill>
              </a:rPr>
              <a:t>dólares)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Descarga de diapositivas y separatas en PDF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¡ AHORRAS 240 DÓLARES !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es-PE" sz="2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endParaRPr lang="es-PE" sz="15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262919" indent="-262919">
              <a:buFont typeface="Wingdings" pitchFamily="2" charset="2"/>
              <a:buChar char="Ø"/>
              <a:defRPr/>
            </a:pPr>
            <a:endParaRPr lang="es-PE" sz="1500" dirty="0">
              <a:latin typeface="+mj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4"/>
          <a:stretch/>
        </p:blipFill>
        <p:spPr>
          <a:xfrm>
            <a:off x="1440272" y="5904731"/>
            <a:ext cx="7920880" cy="533326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87" y="826558"/>
            <a:ext cx="2458577" cy="18439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139" y="201143"/>
            <a:ext cx="93610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1" y="144091"/>
            <a:ext cx="10513243" cy="105132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834" y="4104531"/>
            <a:ext cx="2857500" cy="1905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139" y="201143"/>
            <a:ext cx="936104" cy="936104"/>
          </a:xfrm>
          <a:prstGeom prst="rect">
            <a:avLst/>
          </a:prstGeom>
        </p:spPr>
      </p:pic>
      <p:sp>
        <p:nvSpPr>
          <p:cNvPr id="8" name="3 Rectángulo"/>
          <p:cNvSpPr/>
          <p:nvPr/>
        </p:nvSpPr>
        <p:spPr>
          <a:xfrm>
            <a:off x="648147" y="6657761"/>
            <a:ext cx="94330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PE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 ofrecemos una diversidad de ventajas </a:t>
            </a:r>
            <a:r>
              <a:rPr lang="es-PE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para iniciar tu proyecto! </a:t>
            </a:r>
          </a:p>
          <a:p>
            <a:pPr algn="just">
              <a:defRPr/>
            </a:pPr>
            <a:endParaRPr lang="es-PE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>
              <a:defRPr/>
            </a:pPr>
            <a:endParaRPr lang="es-PE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1700" dirty="0" smtClean="0">
                <a:solidFill>
                  <a:schemeClr val="bg1">
                    <a:lumMod val="50000"/>
                  </a:schemeClr>
                </a:solidFill>
              </a:rPr>
              <a:t>12 horas de clase presencial y personalizada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1700" dirty="0" smtClean="0">
                <a:solidFill>
                  <a:schemeClr val="bg1">
                    <a:lumMod val="50000"/>
                  </a:schemeClr>
                </a:solidFill>
              </a:rPr>
              <a:t>Entrega de material didáctico (separaras y diapositivas)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1700" dirty="0" smtClean="0">
                <a:solidFill>
                  <a:schemeClr val="bg1">
                    <a:lumMod val="50000"/>
                  </a:schemeClr>
                </a:solidFill>
              </a:rPr>
              <a:t>Acceso al Aula Virtual (videos de repaso para el curso)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1700" dirty="0" smtClean="0">
                <a:solidFill>
                  <a:schemeClr val="bg1">
                    <a:lumMod val="50000"/>
                  </a:schemeClr>
                </a:solidFill>
              </a:rPr>
              <a:t>Hosting gratis por todo 1 año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1700" dirty="0" smtClean="0">
                <a:solidFill>
                  <a:schemeClr val="bg1">
                    <a:lumMod val="50000"/>
                  </a:schemeClr>
                </a:solidFill>
              </a:rPr>
              <a:t>Sistema web administrable + plantilla web profesional 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1700" dirty="0" smtClean="0">
                <a:solidFill>
                  <a:schemeClr val="bg1">
                    <a:lumMod val="50000"/>
                  </a:schemeClr>
                </a:solidFill>
              </a:rPr>
              <a:t>Certificado de especialización en </a:t>
            </a:r>
            <a:r>
              <a:rPr lang="es-PE" sz="1700" dirty="0" smtClean="0">
                <a:solidFill>
                  <a:schemeClr val="bg1">
                    <a:lumMod val="50000"/>
                  </a:schemeClr>
                </a:solidFill>
              </a:rPr>
              <a:t>Joomla</a:t>
            </a:r>
            <a:endParaRPr lang="es-PE" sz="17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s-PE" sz="1700" dirty="0" smtClean="0">
                <a:solidFill>
                  <a:schemeClr val="bg1">
                    <a:lumMod val="50000"/>
                  </a:schemeClr>
                </a:solidFill>
              </a:rPr>
              <a:t>Docentes certificados (</a:t>
            </a:r>
            <a:r>
              <a:rPr lang="es-PE" sz="1700" dirty="0" err="1" smtClean="0">
                <a:solidFill>
                  <a:schemeClr val="bg1">
                    <a:lumMod val="50000"/>
                  </a:schemeClr>
                </a:solidFill>
              </a:rPr>
              <a:t>PostGrado</a:t>
            </a:r>
            <a:r>
              <a:rPr lang="es-PE" sz="1700" dirty="0" smtClean="0">
                <a:solidFill>
                  <a:schemeClr val="bg1">
                    <a:lumMod val="50000"/>
                  </a:schemeClr>
                </a:solidFill>
              </a:rPr>
              <a:t> y Maestría)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es-PE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63" y="7289032"/>
            <a:ext cx="4320480" cy="294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02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" y="144091"/>
            <a:ext cx="10513169" cy="1053945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154046" y="1135654"/>
            <a:ext cx="2310525" cy="57606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800" b="1" dirty="0" smtClean="0"/>
              <a:t>Web para Negocios</a:t>
            </a:r>
            <a:endParaRPr lang="es-PE" sz="1800" b="1" dirty="0"/>
          </a:p>
        </p:txBody>
      </p:sp>
      <p:sp>
        <p:nvSpPr>
          <p:cNvPr id="8" name="Rectángulo 7"/>
          <p:cNvSpPr/>
          <p:nvPr/>
        </p:nvSpPr>
        <p:spPr>
          <a:xfrm>
            <a:off x="4483341" y="1135654"/>
            <a:ext cx="2144588" cy="576064"/>
          </a:xfrm>
          <a:prstGeom prst="rect">
            <a:avLst/>
          </a:prstGeom>
          <a:solidFill>
            <a:srgbClr val="CD3983"/>
          </a:solidFill>
          <a:ln>
            <a:solidFill>
              <a:srgbClr val="CD39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800" b="1" dirty="0" smtClean="0"/>
              <a:t>Marketing Digital</a:t>
            </a:r>
            <a:endParaRPr lang="es-PE" sz="1800" b="1" dirty="0"/>
          </a:p>
        </p:txBody>
      </p:sp>
      <p:sp>
        <p:nvSpPr>
          <p:cNvPr id="9" name="Rectángulo 8"/>
          <p:cNvSpPr/>
          <p:nvPr/>
        </p:nvSpPr>
        <p:spPr>
          <a:xfrm>
            <a:off x="6631096" y="1135654"/>
            <a:ext cx="1997406" cy="57606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800" b="1" dirty="0" smtClean="0"/>
              <a:t>Emprendimiento</a:t>
            </a:r>
            <a:endParaRPr lang="es-PE" sz="1800" b="1" dirty="0"/>
          </a:p>
        </p:txBody>
      </p:sp>
      <p:sp>
        <p:nvSpPr>
          <p:cNvPr id="10" name="Rectángulo 9"/>
          <p:cNvSpPr/>
          <p:nvPr/>
        </p:nvSpPr>
        <p:spPr>
          <a:xfrm>
            <a:off x="8647272" y="1135654"/>
            <a:ext cx="1997406" cy="576064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800" b="1" dirty="0" smtClean="0"/>
              <a:t>Educación Virtual</a:t>
            </a:r>
            <a:endParaRPr lang="es-PE" sz="1800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314910" y="1041861"/>
            <a:ext cx="148011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9000" b="1" dirty="0" smtClean="0">
                <a:solidFill>
                  <a:schemeClr val="bg1"/>
                </a:solidFill>
              </a:rPr>
              <a:t>6</a:t>
            </a:r>
            <a:endParaRPr lang="es-PE" sz="19000" b="1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68713" y="3479914"/>
            <a:ext cx="1696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dirty="0" smtClean="0">
                <a:solidFill>
                  <a:schemeClr val="bg1"/>
                </a:solidFill>
              </a:rPr>
              <a:t>Y Especialízate</a:t>
            </a:r>
            <a:endParaRPr lang="es-PE" sz="2000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12274" y="1311608"/>
            <a:ext cx="1443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400" dirty="0" smtClean="0">
                <a:solidFill>
                  <a:schemeClr val="bg1"/>
                </a:solidFill>
              </a:rPr>
              <a:t>Completa</a:t>
            </a:r>
            <a:r>
              <a:rPr lang="es-PE" sz="2000" dirty="0" smtClean="0">
                <a:solidFill>
                  <a:schemeClr val="bg1"/>
                </a:solidFill>
              </a:rPr>
              <a:t> </a:t>
            </a:r>
            <a:endParaRPr lang="es-PE" sz="2000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07659" y="1361164"/>
            <a:ext cx="559064" cy="2815375"/>
          </a:xfrm>
          <a:prstGeom prst="rect">
            <a:avLst/>
          </a:prstGeom>
          <a:noFill/>
        </p:spPr>
        <p:txBody>
          <a:bodyPr vert="wordArtVert" wrap="square" rtlCol="0" anchor="ctr">
            <a:spAutoFit/>
          </a:bodyPr>
          <a:lstStyle/>
          <a:p>
            <a:r>
              <a:rPr lang="es-PE" sz="2050" b="1" u="sng" spc="-300" dirty="0" smtClean="0">
                <a:solidFill>
                  <a:schemeClr val="bg1">
                    <a:lumMod val="85000"/>
                  </a:schemeClr>
                </a:solidFill>
                <a:latin typeface="+mj-lt"/>
                <a:cs typeface="Aharoni" panose="02010803020104030203" pitchFamily="2" charset="-79"/>
              </a:rPr>
              <a:t>CURSOS</a:t>
            </a:r>
            <a:endParaRPr lang="es-PE" sz="2050" b="1" u="sng" spc="-300" dirty="0">
              <a:solidFill>
                <a:schemeClr val="bg1">
                  <a:lumMod val="85000"/>
                </a:schemeClr>
              </a:solidFill>
              <a:latin typeface="+mj-lt"/>
              <a:cs typeface="Aharoni" panose="02010803020104030203" pitchFamily="2" charset="-79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460" y="2085333"/>
            <a:ext cx="2633159" cy="129911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627" y="2043331"/>
            <a:ext cx="2689373" cy="134112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4931" y="1991014"/>
            <a:ext cx="2779501" cy="139343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460" y="3672483"/>
            <a:ext cx="2633159" cy="132354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8627" y="3672484"/>
            <a:ext cx="2689373" cy="132354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0008" y="3686129"/>
            <a:ext cx="2754424" cy="130990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9337" y="5421086"/>
            <a:ext cx="2587578" cy="129378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2577" y="5400675"/>
            <a:ext cx="2695423" cy="13142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30008" y="5412702"/>
            <a:ext cx="2754424" cy="1302174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83354" y="7128867"/>
            <a:ext cx="2573562" cy="1338343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03272" y="7128867"/>
            <a:ext cx="2654728" cy="133834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30008" y="7130373"/>
            <a:ext cx="2754424" cy="133683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85547" y="8785051"/>
            <a:ext cx="2571367" cy="1360143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03272" y="8785051"/>
            <a:ext cx="2654728" cy="1360143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21719" y="8785051"/>
            <a:ext cx="2771001" cy="1360143"/>
          </a:xfrm>
          <a:prstGeom prst="rect">
            <a:avLst/>
          </a:prstGeom>
        </p:spPr>
      </p:pic>
      <p:sp>
        <p:nvSpPr>
          <p:cNvPr id="27" name="CuadroTexto 26"/>
          <p:cNvSpPr txBox="1"/>
          <p:nvPr/>
        </p:nvSpPr>
        <p:spPr>
          <a:xfrm>
            <a:off x="4751197" y="10153203"/>
            <a:ext cx="3158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www.cmswebempresas.com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1" y="144091"/>
            <a:ext cx="10537764" cy="10539451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929" y="5619817"/>
            <a:ext cx="617952" cy="617952"/>
          </a:xfrm>
          <a:prstGeom prst="rect">
            <a:avLst/>
          </a:prstGeom>
        </p:spPr>
      </p:pic>
      <p:sp>
        <p:nvSpPr>
          <p:cNvPr id="40" name="CuadroTexto 39"/>
          <p:cNvSpPr txBox="1"/>
          <p:nvPr/>
        </p:nvSpPr>
        <p:spPr>
          <a:xfrm>
            <a:off x="7199692" y="5688707"/>
            <a:ext cx="29129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(51) 940 241370</a:t>
            </a:r>
            <a:endParaRPr lang="es-PE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250168" y="6478297"/>
            <a:ext cx="10263075" cy="64807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2000" dirty="0" smtClean="0"/>
              <a:t>           VIRTUAL             |           PRESENCIAL          |        PROFESOR PRIVADO         |        EMPRESAS  </a:t>
            </a:r>
            <a:r>
              <a:rPr lang="es-PE" sz="1700" dirty="0" smtClean="0"/>
              <a:t>          </a:t>
            </a:r>
          </a:p>
          <a:p>
            <a:r>
              <a:rPr lang="es-PE" sz="1000" dirty="0"/>
              <a:t> </a:t>
            </a:r>
            <a:r>
              <a:rPr lang="es-PE" sz="1000" dirty="0" smtClean="0"/>
              <a:t> </a:t>
            </a:r>
            <a:r>
              <a:rPr lang="es-PE" sz="1200" dirty="0" smtClean="0"/>
              <a:t>                  ( En  </a:t>
            </a:r>
            <a:r>
              <a:rPr lang="es-PE" sz="1200" dirty="0"/>
              <a:t>v</a:t>
            </a:r>
            <a:r>
              <a:rPr lang="es-PE" sz="1200" dirty="0" smtClean="0"/>
              <a:t>ideos )                                     ( En nuestras </a:t>
            </a:r>
            <a:r>
              <a:rPr lang="es-PE" sz="1200" dirty="0"/>
              <a:t>i</a:t>
            </a:r>
            <a:r>
              <a:rPr lang="es-PE" sz="1200" dirty="0" smtClean="0"/>
              <a:t>nstalaciones )                            ( Por </a:t>
            </a:r>
            <a:r>
              <a:rPr lang="es-PE" sz="1200" dirty="0"/>
              <a:t>v</a:t>
            </a:r>
            <a:r>
              <a:rPr lang="es-PE" sz="1200" dirty="0" smtClean="0"/>
              <a:t>ideo chat en tiempo Real )                                   ( In </a:t>
            </a:r>
            <a:r>
              <a:rPr lang="es-PE" sz="1200" dirty="0" err="1" smtClean="0"/>
              <a:t>House</a:t>
            </a:r>
            <a:r>
              <a:rPr lang="es-PE" sz="1200" dirty="0" smtClean="0"/>
              <a:t> )</a:t>
            </a:r>
            <a:endParaRPr lang="es-PE" sz="1200" dirty="0"/>
          </a:p>
        </p:txBody>
      </p:sp>
      <p:sp>
        <p:nvSpPr>
          <p:cNvPr id="41" name="Rectángulo 40"/>
          <p:cNvSpPr/>
          <p:nvPr/>
        </p:nvSpPr>
        <p:spPr>
          <a:xfrm>
            <a:off x="257049" y="7269400"/>
            <a:ext cx="10256194" cy="368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400" dirty="0" smtClean="0"/>
              <a:t>                Max. 1 alumno              |                   Max</a:t>
            </a:r>
            <a:r>
              <a:rPr lang="es-PE" sz="1400" dirty="0"/>
              <a:t>. 6 Alumnos      </a:t>
            </a:r>
            <a:r>
              <a:rPr lang="es-PE" sz="1400" dirty="0" smtClean="0"/>
              <a:t>        |             Para un único </a:t>
            </a:r>
            <a:r>
              <a:rPr lang="es-PE" sz="1400" dirty="0"/>
              <a:t>a</a:t>
            </a:r>
            <a:r>
              <a:rPr lang="es-PE" sz="1400" dirty="0" smtClean="0"/>
              <a:t>lumno                          |        Mín. 4 alumnos </a:t>
            </a:r>
            <a:endParaRPr lang="es-PE" sz="1400" dirty="0"/>
          </a:p>
        </p:txBody>
      </p:sp>
      <p:sp>
        <p:nvSpPr>
          <p:cNvPr id="42" name="Rectángulo 41"/>
          <p:cNvSpPr/>
          <p:nvPr/>
        </p:nvSpPr>
        <p:spPr>
          <a:xfrm>
            <a:off x="257049" y="7686940"/>
            <a:ext cx="10256194" cy="329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smtClean="0"/>
              <a:t>                       </a:t>
            </a:r>
            <a:r>
              <a:rPr lang="es-PE" sz="1400" dirty="0" smtClean="0"/>
              <a:t>6 h. de video              |             12 h. de clase presencial     |           12 h. de formación privada                   |      12 h. de capacitación </a:t>
            </a:r>
            <a:endParaRPr lang="es-PE" sz="1400" dirty="0"/>
          </a:p>
        </p:txBody>
      </p:sp>
      <p:sp>
        <p:nvSpPr>
          <p:cNvPr id="43" name="Rectángulo 42"/>
          <p:cNvSpPr/>
          <p:nvPr/>
        </p:nvSpPr>
        <p:spPr>
          <a:xfrm>
            <a:off x="265099" y="8857059"/>
            <a:ext cx="10248144" cy="33671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smtClean="0"/>
              <a:t>                       </a:t>
            </a:r>
            <a:r>
              <a:rPr lang="es-PE" sz="1400" dirty="0" smtClean="0"/>
              <a:t>S/. 166 Soles               |                           S/.500 Soles             |                    S/. 665 Soles                                    |       Previo acuerdo </a:t>
            </a:r>
            <a:endParaRPr lang="es-PE" sz="1400" dirty="0"/>
          </a:p>
        </p:txBody>
      </p:sp>
      <p:sp>
        <p:nvSpPr>
          <p:cNvPr id="44" name="Rectángulo 43"/>
          <p:cNvSpPr/>
          <p:nvPr/>
        </p:nvSpPr>
        <p:spPr>
          <a:xfrm>
            <a:off x="265099" y="9253494"/>
            <a:ext cx="10227621" cy="513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700" b="1" dirty="0" smtClean="0"/>
              <a:t>             </a:t>
            </a:r>
            <a:r>
              <a:rPr lang="es-PE" sz="2000" b="1" dirty="0" smtClean="0"/>
              <a:t>S</a:t>
            </a:r>
            <a:r>
              <a:rPr lang="es-PE" sz="2000" b="1" dirty="0"/>
              <a:t>/. </a:t>
            </a:r>
            <a:r>
              <a:rPr lang="es-PE" sz="2000" b="1" dirty="0" smtClean="0"/>
              <a:t>99  Soles</a:t>
            </a:r>
            <a:r>
              <a:rPr lang="es-PE" sz="1600" b="1" dirty="0" smtClean="0"/>
              <a:t>        </a:t>
            </a:r>
            <a:r>
              <a:rPr lang="es-PE" b="1" dirty="0" smtClean="0"/>
              <a:t>|         </a:t>
            </a:r>
            <a:r>
              <a:rPr lang="es-PE" sz="1700" b="1" dirty="0" smtClean="0"/>
              <a:t>  </a:t>
            </a:r>
            <a:r>
              <a:rPr lang="es-PE" sz="2000" b="1" dirty="0" smtClean="0"/>
              <a:t>S/.299 Soles</a:t>
            </a:r>
            <a:r>
              <a:rPr lang="es-PE" sz="1700" b="1" dirty="0" smtClean="0"/>
              <a:t>        </a:t>
            </a:r>
            <a:r>
              <a:rPr lang="es-PE" sz="2000" b="1" dirty="0" smtClean="0"/>
              <a:t>|             S/.399 Soles</a:t>
            </a:r>
            <a:endParaRPr lang="es-PE" sz="2000" b="1" dirty="0"/>
          </a:p>
        </p:txBody>
      </p:sp>
      <p:sp>
        <p:nvSpPr>
          <p:cNvPr id="45" name="Rectángulo 44"/>
          <p:cNvSpPr/>
          <p:nvPr/>
        </p:nvSpPr>
        <p:spPr>
          <a:xfrm>
            <a:off x="257050" y="8067648"/>
            <a:ext cx="10235670" cy="33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</a:t>
            </a:r>
            <a:r>
              <a:rPr lang="es-PE" sz="1200" dirty="0"/>
              <a:t> </a:t>
            </a:r>
            <a:r>
              <a:rPr lang="es-PE" sz="1200" dirty="0" smtClean="0"/>
              <a:t>               </a:t>
            </a:r>
            <a:r>
              <a:rPr lang="es-PE" sz="1400" dirty="0" smtClean="0"/>
              <a:t>Inicio inmediato             |                    Fechas especificas         |  Los horarios y fechas lo escoge el alumno  |      Clases programadas </a:t>
            </a:r>
            <a:endParaRPr lang="es-PE" sz="1400" dirty="0"/>
          </a:p>
        </p:txBody>
      </p:sp>
      <p:sp>
        <p:nvSpPr>
          <p:cNvPr id="46" name="Rectángulo 45"/>
          <p:cNvSpPr/>
          <p:nvPr/>
        </p:nvSpPr>
        <p:spPr>
          <a:xfrm>
            <a:off x="265099" y="10282091"/>
            <a:ext cx="6919059" cy="243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600" dirty="0" smtClean="0"/>
              <a:t>Todos nuestros precios ya incluyen IGV</a:t>
            </a:r>
            <a:endParaRPr lang="es-PE" sz="1600" dirty="0"/>
          </a:p>
        </p:txBody>
      </p:sp>
      <p:sp>
        <p:nvSpPr>
          <p:cNvPr id="47" name="Rectángulo 46"/>
          <p:cNvSpPr/>
          <p:nvPr/>
        </p:nvSpPr>
        <p:spPr>
          <a:xfrm>
            <a:off x="265099" y="8485356"/>
            <a:ext cx="10219333" cy="299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400" dirty="0"/>
              <a:t> </a:t>
            </a:r>
            <a:r>
              <a:rPr lang="es-PE" sz="1400" dirty="0" smtClean="0"/>
              <a:t>           Acceso de por vida            |  4 semanas / 1 clase por semana  |      2 semanas / 2 clases por semana             |        Previo acuerdo   </a:t>
            </a:r>
            <a:endParaRPr lang="es-PE" sz="1400" dirty="0"/>
          </a:p>
        </p:txBody>
      </p:sp>
      <p:sp>
        <p:nvSpPr>
          <p:cNvPr id="49" name="CuadroTexto 48"/>
          <p:cNvSpPr txBox="1"/>
          <p:nvPr/>
        </p:nvSpPr>
        <p:spPr>
          <a:xfrm>
            <a:off x="441513" y="9793163"/>
            <a:ext cx="5793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Recuerda que para el curso presencial son un máximo de 6 alumnos (Cupos limitados)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Separa tu cupo con S/.50 antes de fecha para tener el descuento del 30%</a:t>
            </a:r>
            <a:endParaRPr lang="es-P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0" name="Imagen 4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175" y="201143"/>
            <a:ext cx="1023068" cy="1023068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672" y="8764035"/>
            <a:ext cx="2568620" cy="203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3" y="72083"/>
            <a:ext cx="10657259" cy="10657259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936179" y="2258340"/>
            <a:ext cx="9145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2800" dirty="0">
                <a:solidFill>
                  <a:schemeClr val="bg1"/>
                </a:solidFill>
              </a:rPr>
              <a:t>Al </a:t>
            </a:r>
            <a:r>
              <a:rPr lang="es-PE" sz="2800" dirty="0" smtClean="0">
                <a:solidFill>
                  <a:schemeClr val="bg1"/>
                </a:solidFill>
              </a:rPr>
              <a:t>finalizar recibirá una certificado </a:t>
            </a:r>
            <a:r>
              <a:rPr lang="es-PE" sz="2800" dirty="0">
                <a:solidFill>
                  <a:schemeClr val="bg1"/>
                </a:solidFill>
              </a:rPr>
              <a:t>que acredita haber </a:t>
            </a:r>
            <a:r>
              <a:rPr lang="es-PE" sz="2800" dirty="0" smtClean="0">
                <a:solidFill>
                  <a:schemeClr val="bg1"/>
                </a:solidFill>
              </a:rPr>
              <a:t>aprobado satisfactoriamente el curso de Joomla, avalado por nuestra Escuela de Emprendedores</a:t>
            </a:r>
            <a:endParaRPr lang="es-PE" sz="28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008187" y="4172471"/>
            <a:ext cx="9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2800" dirty="0" smtClean="0">
                <a:solidFill>
                  <a:schemeClr val="bg1"/>
                </a:solidFill>
              </a:rPr>
              <a:t>DIPLOMADO:</a:t>
            </a:r>
          </a:p>
          <a:p>
            <a:pPr algn="just"/>
            <a:r>
              <a:rPr lang="es-PE" sz="2800" dirty="0" smtClean="0">
                <a:solidFill>
                  <a:schemeClr val="bg1"/>
                </a:solidFill>
              </a:rPr>
              <a:t>Para conseguir el Diplomado en Desarrollo Web para Negocios, el alumno debe cumplir los siguientes requisitos:</a:t>
            </a:r>
          </a:p>
          <a:p>
            <a:pPr algn="just"/>
            <a:r>
              <a:rPr lang="es-PE" sz="3000" dirty="0" smtClean="0">
                <a:solidFill>
                  <a:schemeClr val="bg1"/>
                </a:solidFill>
              </a:rPr>
              <a:t>  </a:t>
            </a:r>
          </a:p>
          <a:p>
            <a:pPr algn="just"/>
            <a:endParaRPr lang="es-PE" sz="3000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152203" y="5780747"/>
            <a:ext cx="928903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PE" sz="1950" dirty="0" smtClean="0">
                <a:solidFill>
                  <a:schemeClr val="bg1"/>
                </a:solidFill>
              </a:rPr>
              <a:t>Completar </a:t>
            </a:r>
            <a:r>
              <a:rPr lang="es-PE" sz="1950" b="1" dirty="0">
                <a:solidFill>
                  <a:schemeClr val="bg1"/>
                </a:solidFill>
              </a:rPr>
              <a:t>8</a:t>
            </a:r>
            <a:r>
              <a:rPr lang="es-PE" sz="1950" b="1" dirty="0" smtClean="0">
                <a:solidFill>
                  <a:schemeClr val="bg1"/>
                </a:solidFill>
              </a:rPr>
              <a:t> CURSOS </a:t>
            </a:r>
            <a:r>
              <a:rPr lang="es-PE" sz="1950" dirty="0" smtClean="0">
                <a:solidFill>
                  <a:schemeClr val="bg1"/>
                </a:solidFill>
              </a:rPr>
              <a:t>en el área de especialización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PE" sz="1950" dirty="0" smtClean="0">
                <a:solidFill>
                  <a:schemeClr val="bg1"/>
                </a:solidFill>
              </a:rPr>
              <a:t>Haber aprobado cada uno de los cursos con nota mínima 13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PE" sz="1950" dirty="0" smtClean="0">
                <a:solidFill>
                  <a:schemeClr val="bg1"/>
                </a:solidFill>
              </a:rPr>
              <a:t>Las áreas son: Desarrollo, Marketing, Emprendimiento, Comercio y Educación Virtual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PE" sz="1950" dirty="0" smtClean="0">
                <a:solidFill>
                  <a:schemeClr val="bg1"/>
                </a:solidFill>
              </a:rPr>
              <a:t>Se brinda certificado por cada curso y el Diplomado al concluir 8</a:t>
            </a:r>
          </a:p>
          <a:p>
            <a:pPr marL="342900" indent="-342900">
              <a:buFont typeface="Arial" pitchFamily="34" charset="0"/>
              <a:buChar char="•"/>
            </a:pPr>
            <a:endParaRPr lang="es-PE" dirty="0"/>
          </a:p>
        </p:txBody>
      </p:sp>
      <p:sp>
        <p:nvSpPr>
          <p:cNvPr id="2" name="CuadroTexto 1"/>
          <p:cNvSpPr txBox="1"/>
          <p:nvPr/>
        </p:nvSpPr>
        <p:spPr>
          <a:xfrm>
            <a:off x="2484350" y="7772583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800" i="1" dirty="0">
                <a:solidFill>
                  <a:schemeClr val="bg1"/>
                </a:solidFill>
              </a:rPr>
              <a:t>“Si tú no trabajas por tus sueños, alguien te contratará para que trabajes por los suyos” </a:t>
            </a:r>
            <a:r>
              <a:rPr lang="es-PE" sz="1800" dirty="0" smtClean="0">
                <a:solidFill>
                  <a:schemeClr val="bg1"/>
                </a:solidFill>
              </a:rPr>
              <a:t>Steve Jobs</a:t>
            </a:r>
            <a:endParaRPr lang="es-PE" sz="1800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219" y="7503324"/>
            <a:ext cx="1065703" cy="106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0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00" y="130950"/>
            <a:ext cx="10500059" cy="1052630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32122" y="2193532"/>
            <a:ext cx="5904656" cy="52060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</a:t>
            </a:r>
            <a:r>
              <a:rPr lang="es-PE" sz="1700" dirty="0" smtClean="0"/>
              <a:t>MÓDULOS                                                                </a:t>
            </a:r>
            <a:r>
              <a:rPr lang="es-PE" dirty="0" smtClean="0"/>
              <a:t>|    </a:t>
            </a:r>
            <a:r>
              <a:rPr lang="es-PE" sz="1700" dirty="0" smtClean="0"/>
              <a:t>HORAS     </a:t>
            </a:r>
            <a:r>
              <a:rPr lang="es-PE" dirty="0" smtClean="0"/>
              <a:t>     </a:t>
            </a:r>
            <a:r>
              <a:rPr lang="es-PE" sz="1700" dirty="0" smtClean="0"/>
              <a:t> </a:t>
            </a:r>
            <a:endParaRPr lang="es-PE" sz="1700" dirty="0"/>
          </a:p>
        </p:txBody>
      </p:sp>
      <p:sp>
        <p:nvSpPr>
          <p:cNvPr id="6" name="CuadroTexto 5"/>
          <p:cNvSpPr txBox="1"/>
          <p:nvPr/>
        </p:nvSpPr>
        <p:spPr>
          <a:xfrm>
            <a:off x="360115" y="1031414"/>
            <a:ext cx="590465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2400" dirty="0" smtClean="0">
                <a:solidFill>
                  <a:schemeClr val="bg1">
                    <a:lumMod val="50000"/>
                  </a:schemeClr>
                </a:solidFill>
              </a:rPr>
              <a:t>DESARROLLO WEB PARA NEGOCIOS</a:t>
            </a:r>
          </a:p>
          <a:p>
            <a:pPr algn="just"/>
            <a:r>
              <a:rPr lang="es-PE" sz="1700" dirty="0" smtClean="0">
                <a:solidFill>
                  <a:schemeClr val="bg1">
                    <a:lumMod val="65000"/>
                  </a:schemeClr>
                </a:solidFill>
              </a:rPr>
              <a:t>El </a:t>
            </a:r>
            <a:r>
              <a:rPr lang="es-PE" sz="1700" dirty="0">
                <a:solidFill>
                  <a:schemeClr val="bg1">
                    <a:lumMod val="65000"/>
                  </a:schemeClr>
                </a:solidFill>
              </a:rPr>
              <a:t>programa cuenta </a:t>
            </a:r>
            <a:r>
              <a:rPr lang="es-PE" sz="1700" dirty="0" smtClean="0">
                <a:solidFill>
                  <a:schemeClr val="bg1">
                    <a:lumMod val="65000"/>
                  </a:schemeClr>
                </a:solidFill>
              </a:rPr>
              <a:t>con </a:t>
            </a:r>
            <a:r>
              <a:rPr lang="es-PE" sz="1700" b="1" dirty="0" smtClean="0">
                <a:solidFill>
                  <a:schemeClr val="bg1">
                    <a:lumMod val="65000"/>
                  </a:schemeClr>
                </a:solidFill>
              </a:rPr>
              <a:t>8 </a:t>
            </a:r>
            <a:r>
              <a:rPr lang="es-PE" sz="1700" b="1" dirty="0">
                <a:solidFill>
                  <a:schemeClr val="bg1">
                    <a:lumMod val="65000"/>
                  </a:schemeClr>
                </a:solidFill>
              </a:rPr>
              <a:t>módulos </a:t>
            </a:r>
            <a:r>
              <a:rPr lang="es-PE" sz="1700" dirty="0">
                <a:solidFill>
                  <a:schemeClr val="bg1">
                    <a:lumMod val="65000"/>
                  </a:schemeClr>
                </a:solidFill>
              </a:rPr>
              <a:t>que abordan diferentes aspectos relacionados con el </a:t>
            </a:r>
            <a:r>
              <a:rPr lang="es-PE" sz="1700" dirty="0" smtClean="0">
                <a:solidFill>
                  <a:schemeClr val="bg1">
                    <a:lumMod val="65000"/>
                  </a:schemeClr>
                </a:solidFill>
              </a:rPr>
              <a:t>negocio</a:t>
            </a:r>
            <a:r>
              <a:rPr lang="es-PE" sz="1700" dirty="0">
                <a:solidFill>
                  <a:schemeClr val="bg1">
                    <a:lumMod val="65000"/>
                  </a:schemeClr>
                </a:solidFill>
              </a:rPr>
              <a:t> y</a:t>
            </a:r>
            <a:r>
              <a:rPr lang="es-PE" sz="1700" dirty="0" smtClean="0">
                <a:solidFill>
                  <a:schemeClr val="bg1">
                    <a:lumMod val="65000"/>
                  </a:schemeClr>
                </a:solidFill>
              </a:rPr>
              <a:t> desarrollo web. </a:t>
            </a:r>
            <a:endParaRPr lang="es-PE" sz="1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32122" y="2913612"/>
            <a:ext cx="5904656" cy="520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</a:t>
            </a:r>
            <a:r>
              <a:rPr lang="es-PE" sz="1700" dirty="0" smtClean="0"/>
              <a:t>Desarrollo Web en Joomla          </a:t>
            </a:r>
            <a:r>
              <a:rPr lang="es-PE" dirty="0" smtClean="0"/>
              <a:t>                           </a:t>
            </a:r>
            <a:r>
              <a:rPr lang="es-PE" sz="1700" dirty="0"/>
              <a:t>7</a:t>
            </a:r>
            <a:r>
              <a:rPr lang="es-PE" sz="1700" dirty="0" smtClean="0"/>
              <a:t> </a:t>
            </a:r>
            <a:r>
              <a:rPr lang="es-PE" sz="1700" dirty="0" smtClean="0"/>
              <a:t>h.     </a:t>
            </a:r>
            <a:r>
              <a:rPr lang="es-PE" dirty="0" smtClean="0"/>
              <a:t>     </a:t>
            </a:r>
            <a:r>
              <a:rPr lang="es-PE" sz="1700" dirty="0" smtClean="0"/>
              <a:t> </a:t>
            </a:r>
            <a:endParaRPr lang="es-PE" sz="1700" dirty="0"/>
          </a:p>
        </p:txBody>
      </p:sp>
      <p:sp>
        <p:nvSpPr>
          <p:cNvPr id="8" name="Rectángulo 7"/>
          <p:cNvSpPr/>
          <p:nvPr/>
        </p:nvSpPr>
        <p:spPr>
          <a:xfrm>
            <a:off x="433491" y="3489676"/>
            <a:ext cx="5904656" cy="520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</a:t>
            </a:r>
            <a:r>
              <a:rPr lang="es-PE" sz="1700" dirty="0" smtClean="0"/>
              <a:t>Posicionamiento Web - SEO       </a:t>
            </a:r>
            <a:r>
              <a:rPr lang="es-PE" dirty="0" smtClean="0"/>
              <a:t>                            </a:t>
            </a:r>
            <a:r>
              <a:rPr lang="es-PE" sz="1700" dirty="0"/>
              <a:t>7</a:t>
            </a:r>
            <a:r>
              <a:rPr lang="es-PE" sz="1700" dirty="0" smtClean="0"/>
              <a:t> </a:t>
            </a:r>
            <a:r>
              <a:rPr lang="es-PE" sz="1700" dirty="0" smtClean="0"/>
              <a:t>h.     </a:t>
            </a:r>
            <a:r>
              <a:rPr lang="es-PE" dirty="0" smtClean="0"/>
              <a:t>     </a:t>
            </a:r>
            <a:r>
              <a:rPr lang="es-PE" sz="1700" dirty="0" smtClean="0"/>
              <a:t> </a:t>
            </a:r>
            <a:endParaRPr lang="es-PE" sz="1700" dirty="0"/>
          </a:p>
        </p:txBody>
      </p:sp>
      <p:sp>
        <p:nvSpPr>
          <p:cNvPr id="9" name="Rectángulo 8"/>
          <p:cNvSpPr/>
          <p:nvPr/>
        </p:nvSpPr>
        <p:spPr>
          <a:xfrm>
            <a:off x="432122" y="4065740"/>
            <a:ext cx="5904656" cy="520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</a:t>
            </a:r>
            <a:r>
              <a:rPr lang="es-PE" sz="1700" dirty="0" smtClean="0"/>
              <a:t>Optimización Web para Negocios     </a:t>
            </a:r>
            <a:r>
              <a:rPr lang="es-PE" dirty="0" smtClean="0"/>
              <a:t>                       </a:t>
            </a:r>
            <a:r>
              <a:rPr lang="es-PE" sz="1700" dirty="0"/>
              <a:t>7</a:t>
            </a:r>
            <a:r>
              <a:rPr lang="es-PE" sz="1700" dirty="0" smtClean="0"/>
              <a:t> </a:t>
            </a:r>
            <a:r>
              <a:rPr lang="es-PE" sz="1700" dirty="0" smtClean="0"/>
              <a:t>h.     </a:t>
            </a:r>
            <a:r>
              <a:rPr lang="es-PE" dirty="0" smtClean="0"/>
              <a:t>     </a:t>
            </a:r>
            <a:r>
              <a:rPr lang="es-PE" sz="1700" dirty="0" smtClean="0"/>
              <a:t> </a:t>
            </a:r>
            <a:endParaRPr lang="es-PE" sz="1700" dirty="0"/>
          </a:p>
        </p:txBody>
      </p:sp>
      <p:sp>
        <p:nvSpPr>
          <p:cNvPr id="10" name="Rectángulo 9"/>
          <p:cNvSpPr/>
          <p:nvPr/>
        </p:nvSpPr>
        <p:spPr>
          <a:xfrm>
            <a:off x="432122" y="4641804"/>
            <a:ext cx="5904656" cy="520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</a:t>
            </a:r>
            <a:r>
              <a:rPr lang="es-PE" sz="1700" dirty="0" smtClean="0"/>
              <a:t>Creación de Tienda Virtual                                                </a:t>
            </a:r>
            <a:r>
              <a:rPr lang="es-PE" sz="1700" dirty="0" smtClean="0"/>
              <a:t>  </a:t>
            </a:r>
            <a:r>
              <a:rPr lang="es-PE" sz="1700" dirty="0"/>
              <a:t>7</a:t>
            </a:r>
            <a:r>
              <a:rPr lang="es-PE" sz="1700" dirty="0" smtClean="0"/>
              <a:t> </a:t>
            </a:r>
            <a:r>
              <a:rPr lang="es-PE" sz="1700" dirty="0" smtClean="0"/>
              <a:t>h.     </a:t>
            </a:r>
            <a:r>
              <a:rPr lang="es-PE" dirty="0" smtClean="0"/>
              <a:t>     </a:t>
            </a:r>
            <a:r>
              <a:rPr lang="es-PE" sz="1700" dirty="0" smtClean="0"/>
              <a:t> </a:t>
            </a:r>
            <a:endParaRPr lang="es-PE" sz="1700" dirty="0"/>
          </a:p>
        </p:txBody>
      </p:sp>
      <p:sp>
        <p:nvSpPr>
          <p:cNvPr id="11" name="Rectángulo 10"/>
          <p:cNvSpPr/>
          <p:nvPr/>
        </p:nvSpPr>
        <p:spPr>
          <a:xfrm>
            <a:off x="432122" y="5201319"/>
            <a:ext cx="5904656" cy="520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</a:t>
            </a:r>
            <a:r>
              <a:rPr lang="es-PE" sz="1700" dirty="0" smtClean="0"/>
              <a:t>Publicidad en Facebook Ads             </a:t>
            </a:r>
            <a:r>
              <a:rPr lang="es-PE" dirty="0" smtClean="0"/>
              <a:t>                        </a:t>
            </a:r>
            <a:r>
              <a:rPr lang="es-PE" sz="1700" dirty="0"/>
              <a:t>7</a:t>
            </a:r>
            <a:r>
              <a:rPr lang="es-PE" sz="1700" dirty="0" smtClean="0"/>
              <a:t> </a:t>
            </a:r>
            <a:r>
              <a:rPr lang="es-PE" sz="1700" dirty="0" smtClean="0"/>
              <a:t>h.     </a:t>
            </a:r>
            <a:r>
              <a:rPr lang="es-PE" dirty="0" smtClean="0"/>
              <a:t>     </a:t>
            </a:r>
            <a:r>
              <a:rPr lang="es-PE" sz="1700" dirty="0" smtClean="0"/>
              <a:t> </a:t>
            </a:r>
            <a:endParaRPr lang="es-PE" sz="1700" dirty="0"/>
          </a:p>
        </p:txBody>
      </p:sp>
      <p:sp>
        <p:nvSpPr>
          <p:cNvPr id="12" name="Rectángulo 11"/>
          <p:cNvSpPr/>
          <p:nvPr/>
        </p:nvSpPr>
        <p:spPr>
          <a:xfrm>
            <a:off x="432122" y="6320349"/>
            <a:ext cx="5904656" cy="520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</a:t>
            </a:r>
            <a:r>
              <a:rPr lang="es-PE" sz="1700" dirty="0" smtClean="0"/>
              <a:t>Email Marketing para Negocios                                          </a:t>
            </a:r>
            <a:r>
              <a:rPr lang="es-PE" sz="1700" dirty="0"/>
              <a:t>7</a:t>
            </a:r>
            <a:r>
              <a:rPr lang="es-PE" sz="1700" dirty="0" smtClean="0"/>
              <a:t> </a:t>
            </a:r>
            <a:r>
              <a:rPr lang="es-PE" sz="1700" dirty="0" smtClean="0"/>
              <a:t>h.     </a:t>
            </a:r>
            <a:r>
              <a:rPr lang="es-PE" dirty="0" smtClean="0"/>
              <a:t>     </a:t>
            </a:r>
            <a:r>
              <a:rPr lang="es-PE" sz="1700" dirty="0" smtClean="0"/>
              <a:t> </a:t>
            </a:r>
            <a:endParaRPr lang="es-PE" sz="1700" dirty="0"/>
          </a:p>
        </p:txBody>
      </p:sp>
      <p:sp>
        <p:nvSpPr>
          <p:cNvPr id="13" name="Rectángulo 12"/>
          <p:cNvSpPr/>
          <p:nvPr/>
        </p:nvSpPr>
        <p:spPr>
          <a:xfrm>
            <a:off x="432122" y="6896294"/>
            <a:ext cx="5904656" cy="520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</a:t>
            </a:r>
            <a:r>
              <a:rPr lang="es-PE" sz="1700" dirty="0" smtClean="0"/>
              <a:t>Video Marketing</a:t>
            </a:r>
            <a:r>
              <a:rPr lang="es-PE" sz="1700" dirty="0" smtClean="0"/>
              <a:t>                                                      </a:t>
            </a:r>
            <a:r>
              <a:rPr lang="es-PE" dirty="0" smtClean="0"/>
              <a:t>         </a:t>
            </a:r>
            <a:r>
              <a:rPr lang="es-PE" sz="1700" dirty="0"/>
              <a:t>7</a:t>
            </a:r>
            <a:r>
              <a:rPr lang="es-PE" sz="1700" dirty="0" smtClean="0"/>
              <a:t> </a:t>
            </a:r>
            <a:r>
              <a:rPr lang="es-PE" sz="1700" dirty="0" smtClean="0"/>
              <a:t>h.     </a:t>
            </a:r>
            <a:r>
              <a:rPr lang="es-PE" dirty="0" smtClean="0"/>
              <a:t>     </a:t>
            </a:r>
            <a:r>
              <a:rPr lang="es-PE" sz="1700" dirty="0" smtClean="0"/>
              <a:t> </a:t>
            </a:r>
            <a:endParaRPr lang="es-PE" sz="1700" dirty="0"/>
          </a:p>
        </p:txBody>
      </p:sp>
      <p:sp>
        <p:nvSpPr>
          <p:cNvPr id="14" name="Rectángulo 13"/>
          <p:cNvSpPr/>
          <p:nvPr/>
        </p:nvSpPr>
        <p:spPr>
          <a:xfrm>
            <a:off x="432122" y="5760834"/>
            <a:ext cx="5904656" cy="520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</a:t>
            </a:r>
            <a:r>
              <a:rPr lang="es-PE" sz="1700" dirty="0" smtClean="0"/>
              <a:t>Facebook ChatBot y Ventas por WhatsApp</a:t>
            </a:r>
            <a:r>
              <a:rPr lang="es-PE" sz="1600" dirty="0" smtClean="0"/>
              <a:t> </a:t>
            </a:r>
            <a:r>
              <a:rPr lang="es-PE" dirty="0" smtClean="0"/>
              <a:t>               </a:t>
            </a:r>
            <a:r>
              <a:rPr lang="es-PE" sz="1700" dirty="0"/>
              <a:t>7</a:t>
            </a:r>
            <a:r>
              <a:rPr lang="es-PE" sz="1700" dirty="0" smtClean="0"/>
              <a:t> </a:t>
            </a:r>
            <a:r>
              <a:rPr lang="es-PE" sz="1700" dirty="0" smtClean="0"/>
              <a:t>h.     </a:t>
            </a:r>
            <a:r>
              <a:rPr lang="es-PE" dirty="0" smtClean="0"/>
              <a:t>     </a:t>
            </a:r>
            <a:r>
              <a:rPr lang="es-PE" sz="1700" dirty="0" smtClean="0"/>
              <a:t> </a:t>
            </a:r>
            <a:endParaRPr lang="es-PE" sz="17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499" y="9102289"/>
            <a:ext cx="2448272" cy="1560406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432122" y="7472358"/>
            <a:ext cx="5904656" cy="52060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Duración:  </a:t>
            </a:r>
            <a:r>
              <a:rPr lang="es-PE" sz="1700" dirty="0" smtClean="0"/>
              <a:t>8 Meses                                          </a:t>
            </a:r>
            <a:r>
              <a:rPr lang="es-PE" dirty="0" smtClean="0"/>
              <a:t>|    </a:t>
            </a:r>
            <a:r>
              <a:rPr lang="es-PE" dirty="0" smtClean="0"/>
              <a:t>56</a:t>
            </a:r>
            <a:r>
              <a:rPr lang="es-PE" dirty="0" smtClean="0"/>
              <a:t> </a:t>
            </a:r>
            <a:r>
              <a:rPr lang="es-PE" sz="1700" dirty="0" smtClean="0"/>
              <a:t>h.     </a:t>
            </a:r>
            <a:r>
              <a:rPr lang="es-PE" dirty="0" smtClean="0"/>
              <a:t>     </a:t>
            </a:r>
            <a:r>
              <a:rPr lang="es-PE" sz="1700" dirty="0" smtClean="0"/>
              <a:t> </a:t>
            </a:r>
            <a:endParaRPr lang="es-PE" sz="1700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9" y="7907317"/>
            <a:ext cx="2001286" cy="27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2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" y="144091"/>
            <a:ext cx="10513169" cy="1053945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154046" y="1135654"/>
            <a:ext cx="2310525" cy="57606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800" b="1" dirty="0" smtClean="0"/>
              <a:t>Web para Negocios</a:t>
            </a:r>
            <a:endParaRPr lang="es-PE" sz="1800" b="1" dirty="0"/>
          </a:p>
        </p:txBody>
      </p:sp>
      <p:sp>
        <p:nvSpPr>
          <p:cNvPr id="8" name="Rectángulo 7"/>
          <p:cNvSpPr/>
          <p:nvPr/>
        </p:nvSpPr>
        <p:spPr>
          <a:xfrm>
            <a:off x="4483341" y="1135654"/>
            <a:ext cx="2144588" cy="576064"/>
          </a:xfrm>
          <a:prstGeom prst="rect">
            <a:avLst/>
          </a:prstGeom>
          <a:solidFill>
            <a:srgbClr val="CD3983"/>
          </a:solidFill>
          <a:ln>
            <a:solidFill>
              <a:srgbClr val="CD39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800" b="1" dirty="0" smtClean="0"/>
              <a:t>Marketing Digital</a:t>
            </a:r>
            <a:endParaRPr lang="es-PE" sz="1800" b="1" dirty="0"/>
          </a:p>
        </p:txBody>
      </p:sp>
      <p:sp>
        <p:nvSpPr>
          <p:cNvPr id="9" name="Rectángulo 8"/>
          <p:cNvSpPr/>
          <p:nvPr/>
        </p:nvSpPr>
        <p:spPr>
          <a:xfrm>
            <a:off x="6631096" y="1135654"/>
            <a:ext cx="1997406" cy="57606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800" b="1" dirty="0" smtClean="0"/>
              <a:t>Emprendimiento</a:t>
            </a:r>
            <a:endParaRPr lang="es-PE" sz="1800" b="1" dirty="0"/>
          </a:p>
        </p:txBody>
      </p:sp>
      <p:sp>
        <p:nvSpPr>
          <p:cNvPr id="10" name="Rectángulo 9"/>
          <p:cNvSpPr/>
          <p:nvPr/>
        </p:nvSpPr>
        <p:spPr>
          <a:xfrm>
            <a:off x="8647272" y="1135654"/>
            <a:ext cx="1997406" cy="576064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800" b="1" dirty="0" smtClean="0"/>
              <a:t>Educación Virtual</a:t>
            </a:r>
            <a:endParaRPr lang="es-PE" sz="1800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314910" y="1041861"/>
            <a:ext cx="148011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900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68713" y="3479914"/>
            <a:ext cx="1699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dirty="0" smtClean="0">
                <a:solidFill>
                  <a:schemeClr val="bg1"/>
                </a:solidFill>
              </a:rPr>
              <a:t>Y especialízate</a:t>
            </a:r>
            <a:endParaRPr lang="es-PE" sz="2000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12274" y="1311608"/>
            <a:ext cx="1443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400" dirty="0" smtClean="0">
                <a:solidFill>
                  <a:schemeClr val="bg1"/>
                </a:solidFill>
              </a:rPr>
              <a:t>Completa</a:t>
            </a:r>
            <a:r>
              <a:rPr lang="es-PE" sz="2000" dirty="0" smtClean="0">
                <a:solidFill>
                  <a:schemeClr val="bg1"/>
                </a:solidFill>
              </a:rPr>
              <a:t> </a:t>
            </a:r>
            <a:endParaRPr lang="es-PE" sz="2000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07659" y="1361164"/>
            <a:ext cx="559064" cy="2815375"/>
          </a:xfrm>
          <a:prstGeom prst="rect">
            <a:avLst/>
          </a:prstGeom>
          <a:noFill/>
        </p:spPr>
        <p:txBody>
          <a:bodyPr vert="wordArtVert" wrap="square" rtlCol="0" anchor="ctr">
            <a:spAutoFit/>
          </a:bodyPr>
          <a:lstStyle/>
          <a:p>
            <a:r>
              <a:rPr lang="es-PE" sz="2050" b="1" u="sng" spc="-300" dirty="0" smtClean="0">
                <a:solidFill>
                  <a:schemeClr val="bg1">
                    <a:lumMod val="85000"/>
                  </a:schemeClr>
                </a:solidFill>
                <a:latin typeface="+mj-lt"/>
                <a:cs typeface="Aharoni" panose="02010803020104030203" pitchFamily="2" charset="-79"/>
              </a:rPr>
              <a:t>CURSOS</a:t>
            </a:r>
            <a:endParaRPr lang="es-PE" sz="2050" b="1" u="sng" spc="-300" dirty="0">
              <a:solidFill>
                <a:schemeClr val="bg1">
                  <a:lumMod val="85000"/>
                </a:schemeClr>
              </a:solidFill>
              <a:latin typeface="+mj-lt"/>
              <a:cs typeface="Aharoni" panose="02010803020104030203" pitchFamily="2" charset="-79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460" y="2085333"/>
            <a:ext cx="2633159" cy="129911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627" y="2043331"/>
            <a:ext cx="2689373" cy="134112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4931" y="1991014"/>
            <a:ext cx="2779501" cy="139343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460" y="3672483"/>
            <a:ext cx="2633159" cy="132354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8627" y="3672484"/>
            <a:ext cx="2689373" cy="132354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0008" y="3686129"/>
            <a:ext cx="2754424" cy="130990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9337" y="5421086"/>
            <a:ext cx="2587578" cy="129378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2577" y="5400675"/>
            <a:ext cx="2695423" cy="13142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30008" y="5412702"/>
            <a:ext cx="2754424" cy="1302174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83354" y="7128867"/>
            <a:ext cx="2573562" cy="1338343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03272" y="7128867"/>
            <a:ext cx="2654728" cy="133834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30008" y="7130373"/>
            <a:ext cx="2754424" cy="133683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85547" y="8785051"/>
            <a:ext cx="2571367" cy="1360143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03272" y="8785051"/>
            <a:ext cx="2654728" cy="1360143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21719" y="8785051"/>
            <a:ext cx="2771001" cy="1360143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139" y="201143"/>
            <a:ext cx="936104" cy="936104"/>
          </a:xfrm>
          <a:prstGeom prst="rect">
            <a:avLst/>
          </a:prstGeom>
        </p:spPr>
      </p:pic>
      <p:sp>
        <p:nvSpPr>
          <p:cNvPr id="29" name="CuadroTexto 28"/>
          <p:cNvSpPr txBox="1"/>
          <p:nvPr/>
        </p:nvSpPr>
        <p:spPr>
          <a:xfrm>
            <a:off x="4320555" y="10185141"/>
            <a:ext cx="3837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www.EscuelaDeEmprendedores.pe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01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4" y="144090"/>
            <a:ext cx="10657184" cy="10585177"/>
          </a:xfrm>
          <a:prstGeom prst="rect">
            <a:avLst/>
          </a:prstGeom>
        </p:spPr>
      </p:pic>
      <p:sp>
        <p:nvSpPr>
          <p:cNvPr id="6" name="23 CuadroTexto"/>
          <p:cNvSpPr txBox="1"/>
          <p:nvPr/>
        </p:nvSpPr>
        <p:spPr>
          <a:xfrm>
            <a:off x="401795" y="8075943"/>
            <a:ext cx="6984776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PE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CONTÁCTENOS:</a:t>
            </a:r>
            <a:endParaRPr lang="es-PE" sz="28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endParaRPr lang="es-PE" sz="1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Teléfono: (+51) 01 682 5455 / RPC: 940 241370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Correo: hola@escueladeemprendedores.pe 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Dirección: Prolongación Javier Prado #7567</a:t>
            </a:r>
          </a:p>
          <a:p>
            <a:pPr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Etapa 3 de Mayorazgo – Ate  (Lima – Perú)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Referencia: Frente al Estadio Monumental</a:t>
            </a:r>
          </a:p>
          <a:p>
            <a:pPr>
              <a:defRPr/>
            </a:pPr>
            <a:endParaRPr lang="es-PE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es-PE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Imagen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075" y="9088050"/>
            <a:ext cx="1305581" cy="1328791"/>
          </a:xfrm>
          <a:prstGeom prst="rect">
            <a:avLst/>
          </a:prstGeom>
        </p:spPr>
      </p:pic>
      <p:pic>
        <p:nvPicPr>
          <p:cNvPr id="8" name="Imagen 7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710" y="9017398"/>
            <a:ext cx="1584176" cy="1584176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66826" y="6501150"/>
            <a:ext cx="91709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Duración: 4 semanas / 12 horas presencial + 6 horas de repaso en videos (Aula Virtual)</a:t>
            </a:r>
          </a:p>
          <a:p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Al concluir el curso se brinda certificado a cada alumno.</a:t>
            </a:r>
          </a:p>
          <a:p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PE" sz="2000" dirty="0" smtClean="0">
                <a:solidFill>
                  <a:schemeClr val="bg1">
                    <a:lumMod val="50000"/>
                  </a:schemeClr>
                </a:solidFill>
              </a:rPr>
              <a:t>¡ Aprovecha nuestras ofertas ! </a:t>
            </a:r>
            <a:endParaRPr lang="es-P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928" y="5619816"/>
            <a:ext cx="762247" cy="762247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7312234" y="5688707"/>
            <a:ext cx="29129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(51) 940 241370</a:t>
            </a:r>
            <a:endParaRPr lang="es-PE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4" name="Imagen 13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85" y="144091"/>
            <a:ext cx="10657184" cy="52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4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D:\Rogger\Joomla\9Joomla-2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91" y="144091"/>
            <a:ext cx="10513168" cy="1051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377" y="6412630"/>
            <a:ext cx="3091841" cy="4236752"/>
          </a:xfrm>
          <a:prstGeom prst="rect">
            <a:avLst/>
          </a:prstGeom>
        </p:spPr>
      </p:pic>
      <p:sp>
        <p:nvSpPr>
          <p:cNvPr id="17" name="4 CuadroTexto"/>
          <p:cNvSpPr txBox="1"/>
          <p:nvPr/>
        </p:nvSpPr>
        <p:spPr>
          <a:xfrm>
            <a:off x="2448347" y="1277722"/>
            <a:ext cx="7848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PE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¡PROMOCIÓN DEL MES! </a:t>
            </a:r>
            <a:endParaRPr lang="es-PE" sz="28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638" y="5966676"/>
            <a:ext cx="849752" cy="225854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2543327" y="1919041"/>
            <a:ext cx="7969915" cy="64807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    </a:t>
            </a:r>
            <a:r>
              <a:rPr lang="es-PE" sz="2300" dirty="0" smtClean="0"/>
              <a:t>Virtual         |         Presencial      |  </a:t>
            </a:r>
            <a:r>
              <a:rPr lang="es-PE" sz="2300" dirty="0"/>
              <a:t>Profesor </a:t>
            </a:r>
            <a:r>
              <a:rPr lang="es-PE" sz="2300" dirty="0" smtClean="0"/>
              <a:t>Privado Online       </a:t>
            </a:r>
            <a:endParaRPr lang="es-PE" sz="2300" dirty="0"/>
          </a:p>
        </p:txBody>
      </p:sp>
      <p:sp>
        <p:nvSpPr>
          <p:cNvPr id="20" name="Rectángulo 19"/>
          <p:cNvSpPr/>
          <p:nvPr/>
        </p:nvSpPr>
        <p:spPr>
          <a:xfrm>
            <a:off x="2551534" y="2744130"/>
            <a:ext cx="7961708" cy="513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smtClean="0"/>
              <a:t>      </a:t>
            </a:r>
            <a:r>
              <a:rPr lang="es-PE" sz="1700" dirty="0" smtClean="0"/>
              <a:t>S/. 141  Soles       </a:t>
            </a:r>
            <a:r>
              <a:rPr lang="es-PE" dirty="0" smtClean="0"/>
              <a:t>|       </a:t>
            </a:r>
            <a:r>
              <a:rPr lang="es-PE" sz="1700" dirty="0" smtClean="0"/>
              <a:t> S/.469 Soles           </a:t>
            </a:r>
            <a:r>
              <a:rPr lang="es-PE" dirty="0" smtClean="0"/>
              <a:t>|</a:t>
            </a:r>
            <a:r>
              <a:rPr lang="es-PE" sz="1700" dirty="0" smtClean="0"/>
              <a:t>       S/. 612 Soles             </a:t>
            </a:r>
            <a:endParaRPr lang="es-PE" sz="1700" dirty="0"/>
          </a:p>
        </p:txBody>
      </p:sp>
      <p:sp>
        <p:nvSpPr>
          <p:cNvPr id="22" name="Rectángulo 21"/>
          <p:cNvSpPr/>
          <p:nvPr/>
        </p:nvSpPr>
        <p:spPr>
          <a:xfrm>
            <a:off x="2551534" y="3498008"/>
            <a:ext cx="7961707" cy="513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b="1" dirty="0" smtClean="0"/>
              <a:t>      </a:t>
            </a:r>
            <a:r>
              <a:rPr lang="es-PE" sz="1700" b="1" dirty="0" smtClean="0"/>
              <a:t>S/. 99  Soles        </a:t>
            </a:r>
            <a:r>
              <a:rPr lang="es-PE" b="1" dirty="0" smtClean="0"/>
              <a:t>|   </a:t>
            </a:r>
            <a:r>
              <a:rPr lang="es-PE" sz="2700" b="1" dirty="0" smtClean="0"/>
              <a:t>S/.329 Soles   </a:t>
            </a:r>
            <a:r>
              <a:rPr lang="es-PE" b="1" dirty="0" smtClean="0"/>
              <a:t>|     </a:t>
            </a:r>
            <a:r>
              <a:rPr lang="es-PE" sz="1700" b="1" dirty="0" smtClean="0"/>
              <a:t>S/.429 </a:t>
            </a:r>
            <a:r>
              <a:rPr lang="es-PE" sz="1700" b="1" dirty="0"/>
              <a:t>Soles</a:t>
            </a:r>
            <a:r>
              <a:rPr lang="es-PE" sz="1700" b="1" dirty="0" smtClean="0"/>
              <a:t>   </a:t>
            </a:r>
            <a:endParaRPr lang="es-PE" sz="1700" b="1" dirty="0"/>
          </a:p>
        </p:txBody>
      </p:sp>
      <p:sp>
        <p:nvSpPr>
          <p:cNvPr id="23" name="CuadroTexto 22"/>
          <p:cNvSpPr txBox="1"/>
          <p:nvPr/>
        </p:nvSpPr>
        <p:spPr>
          <a:xfrm>
            <a:off x="2551534" y="4269703"/>
            <a:ext cx="4633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800" dirty="0" smtClean="0">
                <a:solidFill>
                  <a:schemeClr val="bg1">
                    <a:lumMod val="50000"/>
                  </a:schemeClr>
                </a:solidFill>
              </a:rPr>
              <a:t>Separa tu matrícula antes de fecha con </a:t>
            </a:r>
            <a:r>
              <a:rPr lang="es-PE" sz="1800" u="sng" dirty="0" smtClean="0">
                <a:solidFill>
                  <a:schemeClr val="bg1">
                    <a:lumMod val="50000"/>
                  </a:schemeClr>
                </a:solidFill>
              </a:rPr>
              <a:t>50 soles</a:t>
            </a:r>
          </a:p>
          <a:p>
            <a:r>
              <a:rPr lang="es-PE" sz="1800" dirty="0" smtClean="0">
                <a:solidFill>
                  <a:schemeClr val="bg1">
                    <a:lumMod val="50000"/>
                  </a:schemeClr>
                </a:solidFill>
              </a:rPr>
              <a:t>Y obtén un descuento del 30%</a:t>
            </a:r>
            <a:endParaRPr lang="es-PE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26 CuadroTexto"/>
          <p:cNvSpPr txBox="1"/>
          <p:nvPr/>
        </p:nvSpPr>
        <p:spPr>
          <a:xfrm>
            <a:off x="2551534" y="7704931"/>
            <a:ext cx="76688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PE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CONSIDERACIONES</a:t>
            </a:r>
            <a:endParaRPr lang="es-PE" sz="2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endParaRPr lang="es-PE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Los precios ya </a:t>
            </a: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incluyen 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IGV.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Cada </a:t>
            </a: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curso tendrá un máximo de 6 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participantes.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8" name="26 CuadroTexto"/>
          <p:cNvSpPr txBox="1"/>
          <p:nvPr/>
        </p:nvSpPr>
        <p:spPr>
          <a:xfrm>
            <a:off x="2551534" y="9073083"/>
            <a:ext cx="76688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PE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PARA GRUPOS ( </a:t>
            </a:r>
            <a:r>
              <a:rPr lang="es-PE" sz="2000" b="1" dirty="0" smtClean="0">
                <a:solidFill>
                  <a:srgbClr val="C00000"/>
                </a:solidFill>
                <a:latin typeface="+mj-lt"/>
              </a:rPr>
              <a:t>EXTRA OFERTA </a:t>
            </a:r>
            <a:r>
              <a:rPr lang="es-PE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)</a:t>
            </a:r>
            <a:endParaRPr lang="es-PE" sz="2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endParaRPr lang="es-PE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Si traes </a:t>
            </a: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compañeros más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El curso costará S/.290 Soles por cada uno.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2942">
            <a:off x="8730194" y="3674744"/>
            <a:ext cx="1927169" cy="10554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139" y="201143"/>
            <a:ext cx="936104" cy="936104"/>
          </a:xfrm>
          <a:prstGeom prst="rect">
            <a:avLst/>
          </a:prstGeom>
        </p:spPr>
      </p:pic>
      <p:sp>
        <p:nvSpPr>
          <p:cNvPr id="21" name="26 CuadroTexto"/>
          <p:cNvSpPr txBox="1"/>
          <p:nvPr/>
        </p:nvSpPr>
        <p:spPr>
          <a:xfrm>
            <a:off x="2520355" y="4968627"/>
            <a:ext cx="619268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PE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PROCESO DE MATRÍCULA</a:t>
            </a:r>
            <a:endParaRPr lang="es-PE" sz="28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endParaRPr lang="es-PE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Realizar deposito en: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Bando de Crédito del Perú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Cuenta en SOLES</a:t>
            </a: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: 193 - 23874049 - 0 - 99</a:t>
            </a:r>
            <a:endParaRPr lang="es-PE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s-P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Titular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: Brandom Huamán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Enviar recibo: 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hlinkClick r:id="rId7"/>
              </a:rPr>
              <a:t>hola@escueladeemprendedores.pe</a:t>
            </a: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s-P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Incluir datos: nombre / curso / número de celular</a:t>
            </a: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s-PE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89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1405</Words>
  <Application>Microsoft Office PowerPoint</Application>
  <PresentationFormat>Personalizado</PresentationFormat>
  <Paragraphs>228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Aharoni</vt:lpstr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brandom</dc:creator>
  <cp:lastModifiedBy>Usuario</cp:lastModifiedBy>
  <cp:revision>168</cp:revision>
  <dcterms:created xsi:type="dcterms:W3CDTF">2016-09-25T01:49:30Z</dcterms:created>
  <dcterms:modified xsi:type="dcterms:W3CDTF">2019-02-08T17:33:17Z</dcterms:modified>
</cp:coreProperties>
</file>